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725" r:id="rId2"/>
    <p:sldId id="448" r:id="rId3"/>
    <p:sldId id="293" r:id="rId4"/>
    <p:sldId id="621" r:id="rId5"/>
    <p:sldId id="728" r:id="rId6"/>
    <p:sldId id="729" r:id="rId7"/>
    <p:sldId id="732" r:id="rId8"/>
    <p:sldId id="731" r:id="rId9"/>
    <p:sldId id="733" r:id="rId10"/>
    <p:sldId id="738" r:id="rId11"/>
    <p:sldId id="746" r:id="rId12"/>
    <p:sldId id="747" r:id="rId13"/>
    <p:sldId id="748" r:id="rId14"/>
    <p:sldId id="749" r:id="rId15"/>
    <p:sldId id="735" r:id="rId16"/>
    <p:sldId id="737" r:id="rId17"/>
    <p:sldId id="750" r:id="rId18"/>
    <p:sldId id="751" r:id="rId19"/>
    <p:sldId id="745" r:id="rId20"/>
    <p:sldId id="752" r:id="rId21"/>
    <p:sldId id="753" r:id="rId22"/>
    <p:sldId id="744" r:id="rId23"/>
    <p:sldId id="739" r:id="rId24"/>
    <p:sldId id="740" r:id="rId25"/>
    <p:sldId id="73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599"/>
    <a:srgbClr val="FFCA26"/>
    <a:srgbClr val="BE222F"/>
    <a:srgbClr val="223E74"/>
    <a:srgbClr val="A5D9C1"/>
    <a:srgbClr val="C2C2C2"/>
    <a:srgbClr val="72C4B5"/>
    <a:srgbClr val="C9E351"/>
    <a:srgbClr val="F15A25"/>
    <a:srgbClr val="66C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10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4D126-0FF3-46DB-9D2D-5D64A0B1505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38806-2B90-4616-947E-3C68E3302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1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41" y="282388"/>
            <a:ext cx="8807823" cy="3442447"/>
          </a:xfrm>
          <a:prstGeom prst="rect">
            <a:avLst/>
          </a:prstGeom>
          <a:solidFill>
            <a:srgbClr val="9495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70" y="168705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MIDDLE EAST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6969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ayphone" panose="02000000000000000000" pitchFamily="2" charset="0"/>
              </a:rPr>
              <a:t>Presentation, Graphic Organizers, &amp; Activities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92965"/>
            <a:ext cx="8782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KG Eyes Wide Open" panose="02000506000000020004" pitchFamily="2" charset="0"/>
              </a:rPr>
              <a:t>Continuing Conflicts in the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448" y="166147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MIDDLE EAST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41" y="3909677"/>
            <a:ext cx="2809637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107" y="5126749"/>
            <a:ext cx="2071632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2" y="5213733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569553" y="4204618"/>
            <a:ext cx="2432482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036" y="3909677"/>
            <a:ext cx="244196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1711" y="4910869"/>
            <a:ext cx="2440772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8038" y="4910869"/>
            <a:ext cx="1218016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66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95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429"/>
            <a:ext cx="8229600" cy="5143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556035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G First Time In Forever" panose="02000506000000020003" pitchFamily="2" charset="0"/>
              </a:rPr>
              <a:t>Iraqi soldiers pose in front of a bullet-riddled mural of the Iranian leader.</a:t>
            </a:r>
          </a:p>
        </p:txBody>
      </p:sp>
    </p:spTree>
    <p:extLst>
      <p:ext uri="{BB962C8B-B14F-4D97-AF65-F5344CB8AC3E}">
        <p14:creationId xmlns:p14="http://schemas.microsoft.com/office/powerpoint/2010/main" val="263046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8" y="1194040"/>
            <a:ext cx="8050235" cy="725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Another problem created by the land division has impacted the Kurds, an ethnic group that have lived in the region for centuries.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Despite their large population, Kurds did not get their own territory when Europeans partitioned the Middle East.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Kurds were divided between Turkey, Iran, Syria, and Iraq.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countries are uneasy with the vibrant ethnic group and attempt to rule them with an iron fist.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825871" y="-67648"/>
            <a:ext cx="347467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Kurds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BE222F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89040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95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60" y="457200"/>
            <a:ext cx="4790162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53293" y="1882588"/>
            <a:ext cx="3724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G First Time In Forever" panose="02000506000000020003" pitchFamily="2" charset="0"/>
              </a:rPr>
              <a:t>Distribution of Kurdish People in Turkey, Iraq, Iran, and Syria</a:t>
            </a:r>
          </a:p>
        </p:txBody>
      </p:sp>
    </p:spTree>
    <p:extLst>
      <p:ext uri="{BB962C8B-B14F-4D97-AF65-F5344CB8AC3E}">
        <p14:creationId xmlns:p14="http://schemas.microsoft.com/office/powerpoint/2010/main" val="166837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88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Kurds were not given their own homeland, which has left the Kurdish people vulnerable to extreme persecution.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Throughout the last decades of the 20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century, Iraq’s former dictator Saddam Hussein attempted to eliminate his country’s Kurdish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Kurds are suffering greatly from civil war in Syria.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834704" y="61142"/>
            <a:ext cx="347467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Kurds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BE222F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5416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95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2473"/>
            <a:ext cx="8229600" cy="462123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36307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G First Time In Forever" panose="02000506000000020003" pitchFamily="2" charset="0"/>
              </a:rPr>
              <a:t>Kurdish Refugees from Syria</a:t>
            </a:r>
          </a:p>
        </p:txBody>
      </p:sp>
    </p:spTree>
    <p:extLst>
      <p:ext uri="{BB962C8B-B14F-4D97-AF65-F5344CB8AC3E}">
        <p14:creationId xmlns:p14="http://schemas.microsoft.com/office/powerpoint/2010/main" val="231831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8" y="1363050"/>
            <a:ext cx="8050235" cy="737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Disputes over religion also lie at the heart of the continuing conflict in the region.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of the conflicts started when Europeans took control of the region, while others date back long before Europeans came.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hostility between Arabs and Jews, and among different Islamic factions, forms the basis of the region’s modern history.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125968" y="-60417"/>
            <a:ext cx="487447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Religion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BE222F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584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94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1948, the United Nations partitioned Palestine into the Jewish nation of Israel and the Arab Muslim state of Palestine.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Palestinians refused to recognize Israel as a nation and as soon as it was established, fighting broke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Palestine, with help from the neighboring Arab countries of Lebanon, Syria, Jordan, Egypt, and Iraq, engaged in conflict with Israel that has lasted for decades.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26808" y="61142"/>
            <a:ext cx="8490466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Palestine &amp; Israel</a:t>
            </a:r>
            <a:endParaRPr lang="en-US" sz="6000" dirty="0">
              <a:ln w="38100">
                <a:solidFill>
                  <a:sysClr val="windowText" lastClr="000000"/>
                </a:solidFill>
              </a:ln>
              <a:solidFill>
                <a:srgbClr val="BE222F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17303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95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r="3676" b="3093"/>
          <a:stretch/>
        </p:blipFill>
        <p:spPr>
          <a:xfrm>
            <a:off x="322729" y="354613"/>
            <a:ext cx="8498542" cy="594506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714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95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6897"/>
            <a:ext cx="8229600" cy="548420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263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Arab nations do not recognize Israel as a nation, and Jewish Israel lives in virtual isolation from its neighbors.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is constant conflict between Palestinians and Israelis living in the area called the Gaza Strip.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land in Israel is sacred to both Jews and Muslims, so the two groups are constantly fighting over 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943" y="61142"/>
            <a:ext cx="8774197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Palestine &amp; Israel</a:t>
            </a:r>
            <a:endParaRPr lang="en-US" sz="6000" dirty="0">
              <a:ln w="38100">
                <a:solidFill>
                  <a:sysClr val="windowText" lastClr="000000"/>
                </a:solidFill>
              </a:ln>
              <a:solidFill>
                <a:srgbClr val="BE222F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9350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648148" y="623944"/>
            <a:ext cx="7955280" cy="5400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793377" y="766482"/>
            <a:ext cx="7664823" cy="5067043"/>
          </a:xfrm>
          <a:prstGeom prst="ellipse">
            <a:avLst/>
          </a:prstGeom>
          <a:solidFill>
            <a:srgbClr val="FFCA2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757" y="1685656"/>
            <a:ext cx="8254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Eyes Wide Open" panose="02000506000000020004" pitchFamily="2" charset="0"/>
              </a:rPr>
              <a:t>Continuing Conflicts in the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7586" y="2597579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latin typeface="KG HAPPY Solid" panose="02000000000000000000" pitchFamily="2" charset="0"/>
              </a:rPr>
              <a:t>MIDDLE</a:t>
            </a:r>
          </a:p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latin typeface="KG HAPPY Solid" panose="02000000000000000000" pitchFamily="2" charset="0"/>
              </a:rPr>
              <a:t>EAST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674" y="5187819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317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95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814387"/>
            <a:ext cx="7781925" cy="52292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05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95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9287" y="1169803"/>
            <a:ext cx="512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G First Time In Forever" panose="02000506000000020003" pitchFamily="2" charset="0"/>
              </a:rPr>
              <a:t>Gaza Airstrikes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"/>
          <a:stretch/>
        </p:blipFill>
        <p:spPr>
          <a:xfrm>
            <a:off x="2653251" y="2967081"/>
            <a:ext cx="6400800" cy="368721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1" y="665188"/>
            <a:ext cx="5029200" cy="31487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27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50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conflicts also occur within the Muslim sects in Southwest Asia.</a:t>
            </a:r>
          </a:p>
          <a:p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a result of European partitioning after WWI, Sunni and Shia Muslims, who were often rivals, were now forced to get along together in one country (Iraq).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two religious groups have fought for power in Iraq for decades.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more aggressive Iraqi Sunnis have also clashed with the Iranian Shiites.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994616" y="61142"/>
            <a:ext cx="715484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Shia &amp; Sunni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BE222F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540261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95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94" y="161644"/>
            <a:ext cx="4572000" cy="421588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/>
          <a:stretch/>
        </p:blipFill>
        <p:spPr>
          <a:xfrm>
            <a:off x="239504" y="3239410"/>
            <a:ext cx="5029200" cy="341488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389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95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8150"/>
            <a:ext cx="7620000" cy="59817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046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65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1979, fundamentalist Muslims overtook Iran’s government and imposed a strict interpretation of Islamic law on all of the country’s citizens.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then, they have worked hard to remove all influences of western society.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994616" y="61142"/>
            <a:ext cx="715484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Shia &amp; Sunni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BE222F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737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Ottoman Turks were known for their ruthless pursuit of 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its height, the Ottoman Empire was six times the size of Texas.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Its lands stretched from what is now Turkey and parts of southeastern Europe, northern Africa, and southwestern Asia.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423072" y="61142"/>
            <a:ext cx="8297913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Ottoman Empire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95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685800"/>
            <a:ext cx="7607808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32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40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time, the Ottoman sultans were not very capable of ruling and the empire began to decline.</a:t>
            </a:r>
          </a:p>
          <a:p>
            <a:pPr>
              <a:lnSpc>
                <a:spcPct val="90000"/>
              </a:lnSpc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World War I, the Ottoman Empire sided with the Central Powers, who ended up losing the war.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Afterwards, the government collapsed and the land of the former Ottoman Empire was divided among the victorious European countries.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League of Nations gave France and Great Britain control of partitioning the Ottoman territory.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957983" y="-83431"/>
            <a:ext cx="522803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Collapse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BE222F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1520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19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partitioning, France took control of Syria, Lebanon, Algeria, Morocco, and Tunisia.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British were in charge of Egypt, Iraq, Palestine, Jordan, and a chunk of Saudi Arabia.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heavily influenced the governments that were put in place in the territories it controlled, and for years, these countries remained under British supervision.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problems created by this land division have persisted in the Middle East today.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958544" y="61142"/>
            <a:ext cx="722697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Partitioning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BE222F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75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95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4" descr="nwcolo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8" y="858267"/>
            <a:ext cx="8321263" cy="4937760"/>
          </a:xfrm>
          <a:prstGeom prst="rect">
            <a:avLst/>
          </a:prstGeom>
          <a:ln w="5715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62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37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and France desired immediate control of the area in order to control oil profits, so they quickly drew up new borders.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they drew borders without regard to which tribes, religious groups, and ethnic groups would be forced under one government.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Arab countries were not consulted about the division of the territory.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624160" y="61142"/>
            <a:ext cx="789575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New Borders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BE222F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65702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FFCA2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54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they divided the land, they drew borders that paid no attention to local cultures.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caused some ethnic and religious groups to be separated by boundaries, while other rival groups were grouped together.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Claims over land led to long periods of conflict and bloodshed in the region.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example, from 1980 to 1988, Iran and Iraq fought a war over disputed oil-rich territory.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428759" y="61142"/>
            <a:ext cx="828656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E222F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Disputes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BE222F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3845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58777</TotalTime>
  <Words>921</Words>
  <Application>Microsoft Office PowerPoint</Application>
  <PresentationFormat>On-screen Show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HAPPY</vt:lpstr>
      <vt:lpstr>KG HAPPY Solid</vt:lpstr>
      <vt:lpstr>KG Payphone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Militana, Connie</cp:lastModifiedBy>
  <cp:revision>412</cp:revision>
  <dcterms:created xsi:type="dcterms:W3CDTF">2014-12-29T15:18:45Z</dcterms:created>
  <dcterms:modified xsi:type="dcterms:W3CDTF">2019-01-29T17:25:48Z</dcterms:modified>
</cp:coreProperties>
</file>