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780" r:id="rId2"/>
    <p:sldId id="326" r:id="rId3"/>
    <p:sldId id="374" r:id="rId4"/>
    <p:sldId id="366" r:id="rId5"/>
    <p:sldId id="772" r:id="rId6"/>
    <p:sldId id="773" r:id="rId7"/>
    <p:sldId id="774" r:id="rId8"/>
    <p:sldId id="775" r:id="rId9"/>
    <p:sldId id="776" r:id="rId10"/>
    <p:sldId id="448" r:id="rId11"/>
    <p:sldId id="293" r:id="rId12"/>
    <p:sldId id="761" r:id="rId13"/>
    <p:sldId id="730" r:id="rId14"/>
    <p:sldId id="762" r:id="rId15"/>
    <p:sldId id="731" r:id="rId16"/>
    <p:sldId id="732" r:id="rId17"/>
    <p:sldId id="621" r:id="rId18"/>
    <p:sldId id="733" r:id="rId19"/>
    <p:sldId id="736" r:id="rId20"/>
    <p:sldId id="737" r:id="rId21"/>
    <p:sldId id="763" r:id="rId22"/>
    <p:sldId id="738" r:id="rId23"/>
    <p:sldId id="739" r:id="rId24"/>
    <p:sldId id="741" r:id="rId25"/>
    <p:sldId id="740" r:id="rId26"/>
    <p:sldId id="764" r:id="rId27"/>
    <p:sldId id="742" r:id="rId28"/>
    <p:sldId id="743" r:id="rId29"/>
    <p:sldId id="744" r:id="rId30"/>
    <p:sldId id="746" r:id="rId31"/>
    <p:sldId id="747" r:id="rId32"/>
    <p:sldId id="745" r:id="rId33"/>
    <p:sldId id="749" r:id="rId34"/>
    <p:sldId id="751" r:id="rId35"/>
    <p:sldId id="750" r:id="rId36"/>
    <p:sldId id="752" r:id="rId37"/>
    <p:sldId id="753" r:id="rId38"/>
    <p:sldId id="754" r:id="rId39"/>
    <p:sldId id="781" r:id="rId40"/>
    <p:sldId id="486" r:id="rId41"/>
    <p:sldId id="765" r:id="rId42"/>
    <p:sldId id="766" r:id="rId43"/>
    <p:sldId id="758" r:id="rId44"/>
    <p:sldId id="759" r:id="rId45"/>
    <p:sldId id="771" r:id="rId46"/>
    <p:sldId id="755" r:id="rId47"/>
    <p:sldId id="756" r:id="rId48"/>
    <p:sldId id="757" r:id="rId49"/>
    <p:sldId id="767" r:id="rId50"/>
    <p:sldId id="768" r:id="rId51"/>
    <p:sldId id="724" r:id="rId52"/>
    <p:sldId id="779" r:id="rId53"/>
    <p:sldId id="782" r:id="rId54"/>
    <p:sldId id="769" r:id="rId55"/>
    <p:sldId id="770" r:id="rId56"/>
    <p:sldId id="777" r:id="rId57"/>
    <p:sldId id="778"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222F"/>
    <a:srgbClr val="949599"/>
    <a:srgbClr val="FFCA26"/>
    <a:srgbClr val="223E74"/>
    <a:srgbClr val="A5D9C1"/>
    <a:srgbClr val="C2C2C2"/>
    <a:srgbClr val="72C4B5"/>
    <a:srgbClr val="C9E351"/>
    <a:srgbClr val="F15A25"/>
    <a:srgbClr val="66C7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434" autoAdjust="0"/>
  </p:normalViewPr>
  <p:slideViewPr>
    <p:cSldViewPr snapToGrid="0">
      <p:cViewPr varScale="1">
        <p:scale>
          <a:sx n="68" d="100"/>
          <a:sy n="68" d="100"/>
        </p:scale>
        <p:origin x="57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4D126-0FF3-46DB-9D2D-5D64A0B15055}" type="datetimeFigureOut">
              <a:rPr lang="en-US" smtClean="0"/>
              <a:t>9/19/2018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38806-2B90-4616-947E-3C68E3302498}" type="slidenum">
              <a:rPr lang="en-US" smtClean="0"/>
              <a:t>‹#›</a:t>
            </a:fld>
            <a:endParaRPr lang="en-US"/>
          </a:p>
        </p:txBody>
      </p:sp>
    </p:spTree>
    <p:extLst>
      <p:ext uri="{BB962C8B-B14F-4D97-AF65-F5344CB8AC3E}">
        <p14:creationId xmlns:p14="http://schemas.microsoft.com/office/powerpoint/2010/main" val="4021011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95022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24666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7121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160365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10352-1206-4AC8-987B-9372C527D03E}"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3421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A10352-1206-4AC8-987B-9372C527D03E}"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4153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A10352-1206-4AC8-987B-9372C527D03E}"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0262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A10352-1206-4AC8-987B-9372C527D03E}"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48025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10352-1206-4AC8-987B-9372C527D03E}"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88963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6117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1365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10352-1206-4AC8-987B-9372C527D03E}" type="datetimeFigureOut">
              <a:rPr lang="en-US" smtClean="0"/>
              <a:t>9/19/2018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896FB-FB40-46B2-B5E0-4C7E00A60162}" type="slidenum">
              <a:rPr lang="en-US" smtClean="0"/>
              <a:t>‹#›</a:t>
            </a:fld>
            <a:endParaRPr lang="en-US"/>
          </a:p>
        </p:txBody>
      </p:sp>
    </p:spTree>
    <p:extLst>
      <p:ext uri="{BB962C8B-B14F-4D97-AF65-F5344CB8AC3E}">
        <p14:creationId xmlns:p14="http://schemas.microsoft.com/office/powerpoint/2010/main" val="3526960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teacherspayteachers.com/Store/Brain-Wrinkles" TargetMode="External"/><Relationship Id="rId7" Type="http://schemas.openxmlformats.org/officeDocument/2006/relationships/image" Target="../media/image35.JP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eg"/></Relationships>
</file>

<file path=ppt/slides/_rels/slide5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www.teacherspayteachers.com/Store/Brain-Wrinkles" TargetMode="External"/><Relationship Id="rId7" Type="http://schemas.openxmlformats.org/officeDocument/2006/relationships/hyperlink" Target="http://www.teacherspayteachers.com/Store/Redpepper" TargetMode="External"/><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hyperlink" Target="http://www.teacherspayteachers.com/Store/Kimberly-Geswein-Fonts" TargetMode="External"/><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54641" y="282388"/>
            <a:ext cx="8807823" cy="3442447"/>
          </a:xfrm>
          <a:prstGeom prst="rect">
            <a:avLst/>
          </a:prstGeom>
          <a:solidFill>
            <a:srgbClr val="BE222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54488" y="431388"/>
            <a:ext cx="9144000" cy="1446550"/>
          </a:xfrm>
          <a:prstGeom prst="rect">
            <a:avLst/>
          </a:prstGeom>
          <a:noFill/>
        </p:spPr>
        <p:txBody>
          <a:bodyPr wrap="square" rtlCol="0">
            <a:spAutoFit/>
          </a:bodyPr>
          <a:lstStyle/>
          <a:p>
            <a:pPr algn="ctr"/>
            <a:r>
              <a:rPr lang="en-US" sz="8800" dirty="0">
                <a:ln>
                  <a:solidFill>
                    <a:sysClr val="windowText" lastClr="000000"/>
                  </a:solidFill>
                </a:ln>
                <a:solidFill>
                  <a:schemeClr val="bg1"/>
                </a:solidFill>
                <a:latin typeface="KG HAPPY" panose="02000000000000000000" pitchFamily="2" charset="0"/>
              </a:rPr>
              <a:t>PARTIONING</a:t>
            </a:r>
          </a:p>
        </p:txBody>
      </p:sp>
      <p:sp>
        <p:nvSpPr>
          <p:cNvPr id="7" name="TextBox 6"/>
          <p:cNvSpPr txBox="1"/>
          <p:nvPr/>
        </p:nvSpPr>
        <p:spPr>
          <a:xfrm>
            <a:off x="154641" y="3225216"/>
            <a:ext cx="8807823" cy="523220"/>
          </a:xfrm>
          <a:prstGeom prst="rect">
            <a:avLst/>
          </a:prstGeom>
          <a:noFill/>
        </p:spPr>
        <p:txBody>
          <a:bodyPr wrap="square" rtlCol="0">
            <a:spAutoFit/>
          </a:bodyPr>
          <a:lstStyle/>
          <a:p>
            <a:pPr algn="ctr"/>
            <a:r>
              <a:rPr lang="en-US" sz="2800" dirty="0">
                <a:latin typeface="KG Payphone" panose="02000000000000000000" pitchFamily="2" charset="0"/>
              </a:rPr>
              <a:t>Presentation, Graphic Organizers, &amp; Activities</a:t>
            </a:r>
          </a:p>
        </p:txBody>
      </p:sp>
      <p:sp>
        <p:nvSpPr>
          <p:cNvPr id="21" name="TextBox 20"/>
          <p:cNvSpPr txBox="1"/>
          <p:nvPr/>
        </p:nvSpPr>
        <p:spPr>
          <a:xfrm>
            <a:off x="164866" y="439884"/>
            <a:ext cx="9144001" cy="1446550"/>
          </a:xfrm>
          <a:prstGeom prst="rect">
            <a:avLst/>
          </a:prstGeom>
          <a:noFill/>
        </p:spPr>
        <p:txBody>
          <a:bodyPr wrap="square" rtlCol="0">
            <a:spAutoFit/>
          </a:bodyPr>
          <a:lstStyle/>
          <a:p>
            <a:pPr algn="ctr"/>
            <a:r>
              <a:rPr lang="en-US" sz="8800" dirty="0">
                <a:ln w="38100">
                  <a:solidFill>
                    <a:sysClr val="windowText" lastClr="000000"/>
                  </a:solidFill>
                </a:ln>
                <a:solidFill>
                  <a:schemeClr val="bg1"/>
                </a:solidFill>
                <a:latin typeface="KG HAPPY Solid" panose="02000000000000000000" pitchFamily="2" charset="0"/>
              </a:rPr>
              <a:t>PARTIONING</a:t>
            </a:r>
          </a:p>
        </p:txBody>
      </p:sp>
      <p:sp>
        <p:nvSpPr>
          <p:cNvPr id="20" name="TextBox 19"/>
          <p:cNvSpPr txBox="1"/>
          <p:nvPr/>
        </p:nvSpPr>
        <p:spPr>
          <a:xfrm>
            <a:off x="2699867" y="1328723"/>
            <a:ext cx="4102538" cy="1015663"/>
          </a:xfrm>
          <a:prstGeom prst="rect">
            <a:avLst/>
          </a:prstGeom>
          <a:noFill/>
        </p:spPr>
        <p:txBody>
          <a:bodyPr wrap="square" rtlCol="0">
            <a:spAutoFit/>
          </a:bodyPr>
          <a:lstStyle/>
          <a:p>
            <a:pPr algn="ctr"/>
            <a:r>
              <a:rPr lang="en-US" sz="6000" dirty="0">
                <a:latin typeface="KG Eyes Wide Open" panose="02000506000000020004" pitchFamily="2" charset="0"/>
              </a:rPr>
              <a:t>across</a:t>
            </a:r>
            <a:endParaRPr lang="en-US" sz="7200" dirty="0">
              <a:latin typeface="KG Eyes Wide Open" panose="02000506000000020004" pitchFamily="2" charset="0"/>
            </a:endParaRPr>
          </a:p>
        </p:txBody>
      </p:sp>
      <p:sp>
        <p:nvSpPr>
          <p:cNvPr id="22" name="TextBox 21"/>
          <p:cNvSpPr txBox="1"/>
          <p:nvPr/>
        </p:nvSpPr>
        <p:spPr>
          <a:xfrm>
            <a:off x="-26895" y="2026558"/>
            <a:ext cx="9144000" cy="1446550"/>
          </a:xfrm>
          <a:prstGeom prst="rect">
            <a:avLst/>
          </a:prstGeom>
          <a:noFill/>
        </p:spPr>
        <p:txBody>
          <a:bodyPr wrap="square" rtlCol="0">
            <a:spAutoFit/>
          </a:bodyPr>
          <a:lstStyle/>
          <a:p>
            <a:pPr algn="ctr"/>
            <a:r>
              <a:rPr lang="en-US" sz="8800" dirty="0">
                <a:ln>
                  <a:solidFill>
                    <a:sysClr val="windowText" lastClr="000000"/>
                  </a:solidFill>
                </a:ln>
                <a:solidFill>
                  <a:schemeClr val="bg1"/>
                </a:solidFill>
                <a:latin typeface="KG HAPPY" panose="02000000000000000000" pitchFamily="2" charset="0"/>
              </a:rPr>
              <a:t>AFRICA</a:t>
            </a:r>
          </a:p>
        </p:txBody>
      </p:sp>
      <p:sp>
        <p:nvSpPr>
          <p:cNvPr id="19" name="TextBox 18"/>
          <p:cNvSpPr txBox="1"/>
          <p:nvPr/>
        </p:nvSpPr>
        <p:spPr>
          <a:xfrm>
            <a:off x="-13449" y="2026558"/>
            <a:ext cx="9144001" cy="1446550"/>
          </a:xfrm>
          <a:prstGeom prst="rect">
            <a:avLst/>
          </a:prstGeom>
          <a:noFill/>
        </p:spPr>
        <p:txBody>
          <a:bodyPr wrap="square" rtlCol="0">
            <a:spAutoFit/>
          </a:bodyPr>
          <a:lstStyle/>
          <a:p>
            <a:pPr algn="ctr"/>
            <a:r>
              <a:rPr lang="en-US" sz="8800" dirty="0">
                <a:ln w="38100">
                  <a:solidFill>
                    <a:sysClr val="windowText" lastClr="000000"/>
                  </a:solidFill>
                </a:ln>
                <a:solidFill>
                  <a:schemeClr val="bg1"/>
                </a:solidFill>
                <a:latin typeface="KG HAPPY Solid" panose="02000000000000000000" pitchFamily="2" charset="0"/>
              </a:rPr>
              <a:t>AFRICA</a:t>
            </a:r>
          </a:p>
        </p:txBody>
      </p:sp>
      <p:pic>
        <p:nvPicPr>
          <p:cNvPr id="2" name="Picture 1"/>
          <p:cNvPicPr>
            <a:picLocks noChangeAspect="1"/>
          </p:cNvPicPr>
          <p:nvPr/>
        </p:nvPicPr>
        <p:blipFill>
          <a:blip r:embed="rId3"/>
          <a:stretch>
            <a:fillRect/>
          </a:stretch>
        </p:blipFill>
        <p:spPr>
          <a:xfrm rot="16200000">
            <a:off x="3531341" y="4189809"/>
            <a:ext cx="2439591"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23" name="Picture 22"/>
          <p:cNvPicPr>
            <a:picLocks noChangeAspect="1"/>
          </p:cNvPicPr>
          <p:nvPr/>
        </p:nvPicPr>
        <p:blipFill>
          <a:blip r:embed="rId4"/>
          <a:stretch>
            <a:fillRect/>
          </a:stretch>
        </p:blipFill>
        <p:spPr>
          <a:xfrm>
            <a:off x="153504" y="3884413"/>
            <a:ext cx="2800060" cy="210312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a:stretch>
            <a:fillRect/>
          </a:stretch>
        </p:blipFill>
        <p:spPr>
          <a:xfrm>
            <a:off x="1584572" y="5167706"/>
            <a:ext cx="2070628" cy="1554480"/>
          </a:xfrm>
          <a:prstGeom prst="rect">
            <a:avLst/>
          </a:prstGeom>
          <a:ln w="38100">
            <a:solidFill>
              <a:schemeClr val="tx1"/>
            </a:solid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913" y="5303683"/>
            <a:ext cx="1463040" cy="1463040"/>
          </a:xfrm>
          <a:prstGeom prst="rect">
            <a:avLst/>
          </a:prstGeom>
          <a:effectLst>
            <a:outerShdw blurRad="63500" sx="102000" sy="102000" algn="ctr" rotWithShape="0">
              <a:prstClr val="black">
                <a:alpha val="40000"/>
              </a:prstClr>
            </a:outerShdw>
          </a:effectLst>
        </p:spPr>
      </p:pic>
      <p:pic>
        <p:nvPicPr>
          <p:cNvPr id="27" name="Picture 26"/>
          <p:cNvPicPr>
            <a:picLocks noChangeAspect="1"/>
          </p:cNvPicPr>
          <p:nvPr/>
        </p:nvPicPr>
        <p:blipFill>
          <a:blip r:embed="rId7"/>
          <a:stretch>
            <a:fillRect/>
          </a:stretch>
        </p:blipFill>
        <p:spPr>
          <a:xfrm>
            <a:off x="4861783" y="4917446"/>
            <a:ext cx="1220386"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28" name="Picture 27"/>
          <p:cNvPicPr>
            <a:picLocks noChangeAspect="1"/>
          </p:cNvPicPr>
          <p:nvPr/>
        </p:nvPicPr>
        <p:blipFill>
          <a:blip r:embed="rId8"/>
          <a:stretch>
            <a:fillRect/>
          </a:stretch>
        </p:blipFill>
        <p:spPr>
          <a:xfrm>
            <a:off x="6514439" y="3891292"/>
            <a:ext cx="2432482"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30" name="Picture 29"/>
          <p:cNvPicPr>
            <a:picLocks noChangeAspect="1"/>
          </p:cNvPicPr>
          <p:nvPr/>
        </p:nvPicPr>
        <p:blipFill>
          <a:blip r:embed="rId9"/>
          <a:stretch>
            <a:fillRect/>
          </a:stretch>
        </p:blipFill>
        <p:spPr>
          <a:xfrm>
            <a:off x="6297269" y="4893386"/>
            <a:ext cx="2430098" cy="1828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4314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648148" y="623944"/>
            <a:ext cx="7955280" cy="5400338"/>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793377" y="766482"/>
            <a:ext cx="7664823" cy="5067043"/>
          </a:xfrm>
          <a:prstGeom prst="ellipse">
            <a:avLst/>
          </a:prstGeom>
          <a:solidFill>
            <a:srgbClr val="FFCA26"/>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17586" y="6616696"/>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TextBox 10"/>
          <p:cNvSpPr txBox="1"/>
          <p:nvPr/>
        </p:nvSpPr>
        <p:spPr>
          <a:xfrm>
            <a:off x="1049477" y="1775307"/>
            <a:ext cx="7152620" cy="2308324"/>
          </a:xfrm>
          <a:prstGeom prst="rect">
            <a:avLst/>
          </a:prstGeom>
          <a:noFill/>
        </p:spPr>
        <p:txBody>
          <a:bodyPr wrap="square" rtlCol="0">
            <a:spAutoFit/>
          </a:bodyPr>
          <a:lstStyle/>
          <a:p>
            <a:pPr algn="ctr"/>
            <a:r>
              <a:rPr lang="en-US" sz="7200" dirty="0">
                <a:latin typeface="KG Eyes Wide Open" panose="02000506000000020004" pitchFamily="2" charset="0"/>
              </a:rPr>
              <a:t>European Partitioning across</a:t>
            </a:r>
          </a:p>
        </p:txBody>
      </p:sp>
      <p:sp>
        <p:nvSpPr>
          <p:cNvPr id="12" name="TextBox 11"/>
          <p:cNvSpPr txBox="1"/>
          <p:nvPr/>
        </p:nvSpPr>
        <p:spPr>
          <a:xfrm>
            <a:off x="53787" y="3949836"/>
            <a:ext cx="9144000" cy="1446550"/>
          </a:xfrm>
          <a:prstGeom prst="rect">
            <a:avLst/>
          </a:prstGeom>
          <a:noFill/>
        </p:spPr>
        <p:txBody>
          <a:bodyPr wrap="square" rtlCol="0">
            <a:spAutoFit/>
          </a:bodyPr>
          <a:lstStyle/>
          <a:p>
            <a:pPr algn="ctr"/>
            <a:r>
              <a:rPr lang="en-US" sz="8800" dirty="0">
                <a:ln w="38100">
                  <a:solidFill>
                    <a:sysClr val="windowText" lastClr="000000"/>
                  </a:solidFill>
                </a:ln>
                <a:solidFill>
                  <a:srgbClr val="BE222F"/>
                </a:solidFill>
                <a:latin typeface="KG HAPPY Solid" panose="02000000000000000000" pitchFamily="2" charset="0"/>
              </a:rPr>
              <a:t>AFRICA</a:t>
            </a:r>
          </a:p>
        </p:txBody>
      </p:sp>
    </p:spTree>
    <p:extLst>
      <p:ext uri="{BB962C8B-B14F-4D97-AF65-F5344CB8AC3E}">
        <p14:creationId xmlns:p14="http://schemas.microsoft.com/office/powerpoint/2010/main" val="3019317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38089" y="1422640"/>
            <a:ext cx="8050235" cy="6855723"/>
          </a:xfrm>
          <a:prstGeom prst="rect">
            <a:avLst/>
          </a:prstGeom>
          <a:noFill/>
        </p:spPr>
        <p:txBody>
          <a:bodyPr wrap="square" rtlCol="0">
            <a:spAutoFit/>
          </a:bodyPr>
          <a:lstStyle/>
          <a:p>
            <a:pPr marL="457200" indent="-457200">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rPr>
              <a:t>Europeans first became interested in Africa for trade route purposes.</a:t>
            </a:r>
          </a:p>
          <a:p>
            <a:pPr marL="457200" indent="-457200">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rPr>
              <a:t>They were looking for ways to avoid the taxes of the Arab and Ottoman empires in Southwest Asia.</a:t>
            </a:r>
          </a:p>
          <a:p>
            <a:pPr marL="457200" indent="-457200">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rPr>
              <a:t>Sailing around Africa was a long voyage and could not be completed without “pit stops” along the way.</a:t>
            </a:r>
          </a:p>
          <a:p>
            <a:pPr marL="457200" indent="-457200">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rPr>
              <a:t>Europeans created ports in southern and eastern Africa so traders could restock supplies before heading home.</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1049560" y="61142"/>
            <a:ext cx="7044942" cy="1300356"/>
          </a:xfrm>
          <a:prstGeom prst="rect">
            <a:avLst/>
          </a:prstGeom>
          <a:noFill/>
        </p:spPr>
        <p:txBody>
          <a:bodyPr wrap="none" lIns="68580" tIns="34290" rIns="68580" bIns="34290">
            <a:spAutoFit/>
          </a:bodyPr>
          <a:lstStyle/>
          <a:p>
            <a:pPr algn="ctr"/>
            <a:r>
              <a:rPr lang="en-US" sz="80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Why Africa?</a:t>
            </a: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705294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E222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37" y="381000"/>
            <a:ext cx="8239125" cy="60960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7139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38089" y="1422640"/>
            <a:ext cx="8050235" cy="6701835"/>
          </a:xfrm>
          <a:prstGeom prst="rect">
            <a:avLst/>
          </a:prstGeom>
          <a:noFill/>
        </p:spPr>
        <p:txBody>
          <a:bodyPr wrap="square" rtlCol="0">
            <a:spAutoFit/>
          </a:bodyPr>
          <a:lstStyle/>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During the 16</a:t>
            </a:r>
            <a:r>
              <a:rPr lang="en-US" sz="3200" baseline="30000" dirty="0">
                <a:latin typeface="KG First Time In Forever" panose="02000506000000020003" pitchFamily="2" charset="0"/>
                <a:ea typeface="KBScaredStraight" panose="02000603000000000000" pitchFamily="2" charset="0"/>
              </a:rPr>
              <a:t>th</a:t>
            </a:r>
            <a:r>
              <a:rPr lang="en-US" sz="3200" dirty="0">
                <a:latin typeface="KG First Time In Forever" panose="02000506000000020003" pitchFamily="2" charset="0"/>
                <a:ea typeface="KBScaredStraight" panose="02000603000000000000" pitchFamily="2" charset="0"/>
              </a:rPr>
              <a:t> century, Portuguese explorers became engaged in the African slave trade.</a:t>
            </a: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They kidnapped Africans and forced them to work on plantations and mines in their colonies in the New World.</a:t>
            </a: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Other European countries soon participated in the slave trade as well.</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1245576" y="61142"/>
            <a:ext cx="6652912" cy="1300356"/>
          </a:xfrm>
          <a:prstGeom prst="rect">
            <a:avLst/>
          </a:prstGeom>
          <a:noFill/>
        </p:spPr>
        <p:txBody>
          <a:bodyPr wrap="none" lIns="68580" tIns="34290" rIns="68580" bIns="34290">
            <a:spAutoFit/>
          </a:bodyPr>
          <a:lstStyle/>
          <a:p>
            <a:pPr algn="ctr"/>
            <a:r>
              <a:rPr lang="en-US" sz="80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Slave Trade</a:t>
            </a: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340634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E222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7" name="Picture 6"/>
          <p:cNvPicPr>
            <a:picLocks noChangeAspect="1"/>
          </p:cNvPicPr>
          <p:nvPr/>
        </p:nvPicPr>
        <p:blipFill>
          <a:blip r:embed="rId2"/>
          <a:stretch>
            <a:fillRect/>
          </a:stretch>
        </p:blipFill>
        <p:spPr>
          <a:xfrm>
            <a:off x="717578" y="1351429"/>
            <a:ext cx="7708843" cy="4155141"/>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906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38089" y="1422640"/>
            <a:ext cx="8050235" cy="6701835"/>
          </a:xfrm>
          <a:prstGeom prst="rect">
            <a:avLst/>
          </a:prstGeom>
          <a:noFill/>
        </p:spPr>
        <p:txBody>
          <a:bodyPr wrap="square" rtlCol="0">
            <a:spAutoFit/>
          </a:bodyPr>
          <a:lstStyle/>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The trans-Atlantic slave trade lasted from the 1500s to the mid-1800s.</a:t>
            </a: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Even after the slave trade had ended, European interest in Africa was still going strong.</a:t>
            </a: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European countries saw that Africa was a continent full of vast natural resources and mineral wealth.</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1245576" y="61142"/>
            <a:ext cx="6652912" cy="1300356"/>
          </a:xfrm>
          <a:prstGeom prst="rect">
            <a:avLst/>
          </a:prstGeom>
          <a:noFill/>
        </p:spPr>
        <p:txBody>
          <a:bodyPr wrap="none" lIns="68580" tIns="34290" rIns="68580" bIns="34290">
            <a:spAutoFit/>
          </a:bodyPr>
          <a:lstStyle/>
          <a:p>
            <a:pPr algn="ctr"/>
            <a:r>
              <a:rPr lang="en-US" sz="80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Slave Trade</a:t>
            </a: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544938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38089" y="1422640"/>
            <a:ext cx="8050235" cy="7271221"/>
          </a:xfrm>
          <a:prstGeom prst="rect">
            <a:avLst/>
          </a:prstGeom>
          <a:noFill/>
        </p:spPr>
        <p:txBody>
          <a:bodyPr wrap="square" rtlCol="0">
            <a:spAutoFit/>
          </a:bodyPr>
          <a:lstStyle/>
          <a:p>
            <a:pPr marL="457200" indent="-457200">
              <a:buFont typeface="Arial" panose="020B0604020202020204" pitchFamily="34" charset="0"/>
              <a:buChar char="•"/>
            </a:pPr>
            <a:r>
              <a:rPr lang="en-US" sz="2900" dirty="0">
                <a:latin typeface="KG First Time In Forever" panose="02000506000000020003" pitchFamily="2" charset="0"/>
                <a:ea typeface="KBScaredStraight" panose="02000603000000000000" pitchFamily="2" charset="0"/>
              </a:rPr>
              <a:t>The end of the 19</a:t>
            </a:r>
            <a:r>
              <a:rPr lang="en-US" sz="2900" baseline="30000" dirty="0">
                <a:latin typeface="KG First Time In Forever" panose="02000506000000020003" pitchFamily="2" charset="0"/>
                <a:ea typeface="KBScaredStraight" panose="02000603000000000000" pitchFamily="2" charset="0"/>
              </a:rPr>
              <a:t>th</a:t>
            </a:r>
            <a:r>
              <a:rPr lang="en-US" sz="2900" dirty="0">
                <a:latin typeface="KG First Time In Forever" panose="02000506000000020003" pitchFamily="2" charset="0"/>
                <a:ea typeface="KBScaredStraight" panose="02000603000000000000" pitchFamily="2" charset="0"/>
              </a:rPr>
              <a:t> century is called the “Age of Imperialism” because that is </a:t>
            </a:r>
            <a:r>
              <a:rPr lang="en-US" sz="2800" dirty="0">
                <a:latin typeface="KG First Time In Forever" panose="02000506000000020003" pitchFamily="2" charset="0"/>
              </a:rPr>
              <a:t>when European countries competed for land and power throughout Asia and Africa</a:t>
            </a:r>
            <a:r>
              <a:rPr lang="en-US" sz="2900" dirty="0">
                <a:latin typeface="KG First Time In Forever" panose="02000506000000020003" pitchFamily="2" charset="0"/>
                <a:ea typeface="KBScaredStraight" panose="02000603000000000000" pitchFamily="2" charset="0"/>
              </a:rPr>
              <a:t>.</a:t>
            </a:r>
          </a:p>
          <a:p>
            <a:pPr marL="457200" indent="-457200">
              <a:buFont typeface="Arial" panose="020B0604020202020204" pitchFamily="34" charset="0"/>
              <a:buChar char="•"/>
            </a:pPr>
            <a:endParaRPr lang="en-US" sz="29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900" dirty="0">
                <a:latin typeface="KG First Time In Forever" panose="02000506000000020003" pitchFamily="2" charset="0"/>
                <a:ea typeface="KBScaredStraight" panose="02000603000000000000" pitchFamily="2" charset="0"/>
              </a:rPr>
              <a:t>Imperialism is a system where a strong country takes wealth and raw materials from another country.</a:t>
            </a:r>
          </a:p>
          <a:p>
            <a:pPr marL="914400" lvl="1" indent="-457200">
              <a:buFont typeface="Arial" panose="020B0604020202020204" pitchFamily="34" charset="0"/>
              <a:buChar char="•"/>
            </a:pPr>
            <a:endParaRPr lang="en-US" sz="29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900" dirty="0">
                <a:latin typeface="KG First Time In Forever" panose="02000506000000020003" pitchFamily="2" charset="0"/>
                <a:ea typeface="KBScaredStraight" panose="02000603000000000000" pitchFamily="2" charset="0"/>
              </a:rPr>
              <a:t>A “strong” country was supposed to have many colonies to increase its wealth and importance around the world.</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1251093" y="61142"/>
            <a:ext cx="6641883" cy="1300356"/>
          </a:xfrm>
          <a:prstGeom prst="rect">
            <a:avLst/>
          </a:prstGeom>
          <a:noFill/>
        </p:spPr>
        <p:txBody>
          <a:bodyPr wrap="none" lIns="68580" tIns="34290" rIns="68580" bIns="34290">
            <a:spAutoFit/>
          </a:bodyPr>
          <a:lstStyle/>
          <a:p>
            <a:pPr algn="ctr"/>
            <a:r>
              <a:rPr lang="en-US" sz="80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Imperialism</a:t>
            </a: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48222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E222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Picture 3"/>
          <p:cNvPicPr>
            <a:picLocks noChangeAspect="1"/>
          </p:cNvPicPr>
          <p:nvPr/>
        </p:nvPicPr>
        <p:blipFill rotWithShape="1">
          <a:blip r:embed="rId2"/>
          <a:srcRect r="12897"/>
          <a:stretch/>
        </p:blipFill>
        <p:spPr>
          <a:xfrm>
            <a:off x="182880" y="1394507"/>
            <a:ext cx="8778240" cy="4293599"/>
          </a:xfrm>
          <a:prstGeom prst="rect">
            <a:avLst/>
          </a:prstGeom>
          <a:ln w="38100">
            <a:solidFill>
              <a:schemeClr val="tx1"/>
            </a:solidFill>
          </a:ln>
        </p:spPr>
      </p:pic>
      <p:sp>
        <p:nvSpPr>
          <p:cNvPr id="2" name="TextBox 1"/>
          <p:cNvSpPr txBox="1"/>
          <p:nvPr/>
        </p:nvSpPr>
        <p:spPr>
          <a:xfrm>
            <a:off x="1553135" y="428320"/>
            <a:ext cx="6037729" cy="584775"/>
          </a:xfrm>
          <a:prstGeom prst="rect">
            <a:avLst/>
          </a:prstGeom>
          <a:noFill/>
        </p:spPr>
        <p:txBody>
          <a:bodyPr wrap="square" rtlCol="0">
            <a:spAutoFit/>
          </a:bodyPr>
          <a:lstStyle/>
          <a:p>
            <a:pPr algn="ctr"/>
            <a:r>
              <a:rPr lang="en-US" sz="3200" dirty="0">
                <a:latin typeface="KG First Time In Forever" panose="02000506000000020003" pitchFamily="2" charset="0"/>
              </a:rPr>
              <a:t>Age of Imperialism</a:t>
            </a:r>
          </a:p>
        </p:txBody>
      </p:sp>
    </p:spTree>
    <p:extLst>
      <p:ext uri="{BB962C8B-B14F-4D97-AF65-F5344CB8AC3E}">
        <p14:creationId xmlns:p14="http://schemas.microsoft.com/office/powerpoint/2010/main" val="305732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38089" y="1422640"/>
            <a:ext cx="8050235" cy="6578724"/>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During this time, many European countries expanded their empires by aggressively establishing colonies in Africa.</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They wanted to exploit and export Africa’s resources (rubber, timber, diamonds, gold, etc.).</a:t>
            </a:r>
          </a:p>
          <a:p>
            <a:endParaRPr lang="en-US" sz="24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Europeans also wanted to protect their trade routes.</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257365" y="61142"/>
            <a:ext cx="8629349" cy="992579"/>
          </a:xfrm>
          <a:prstGeom prst="rect">
            <a:avLst/>
          </a:prstGeom>
          <a:noFill/>
        </p:spPr>
        <p:txBody>
          <a:bodyPr wrap="none" lIns="68580" tIns="34290" rIns="68580" bIns="34290">
            <a:spAutoFit/>
          </a:bodyPr>
          <a:lstStyle/>
          <a:p>
            <a:pPr algn="ctr"/>
            <a:r>
              <a:rPr lang="en-US" sz="60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Geographic Reasons</a:t>
            </a: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76163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E222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499" y="180201"/>
            <a:ext cx="4721002"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7112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6086923"/>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STANDARDS:</a:t>
            </a:r>
          </a:p>
          <a:p>
            <a:r>
              <a:rPr lang="en-US" sz="3600" b="1" dirty="0">
                <a:latin typeface="KG First Time In Forever" panose="02000506000000020003" pitchFamily="2" charset="0"/>
                <a:ea typeface="KBScaredStraight" panose="02000603000000000000" pitchFamily="2" charset="0"/>
              </a:rPr>
              <a:t>SS7H1 Analyze continuity and change in Africa. </a:t>
            </a:r>
          </a:p>
          <a:p>
            <a:r>
              <a:rPr lang="en-US" sz="3600" dirty="0">
                <a:latin typeface="KG First Time In Forever" panose="02000506000000020003" pitchFamily="2" charset="0"/>
                <a:ea typeface="KBScaredStraight" panose="02000603000000000000" pitchFamily="2" charset="0"/>
              </a:rPr>
              <a:t>a. Explain how the European partitioning across Africa contributed to conflict, civil war, and artificial political boundaries in Africa today.</a:t>
            </a:r>
            <a:endParaRPr lang="en-US" sz="36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320956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38089" y="1422640"/>
            <a:ext cx="8050235" cy="7132722"/>
          </a:xfrm>
          <a:prstGeom prst="rect">
            <a:avLst/>
          </a:prstGeom>
          <a:noFill/>
        </p:spPr>
        <p:txBody>
          <a:bodyPr wrap="square" rtlCol="0">
            <a:spAutoFit/>
          </a:bodyPr>
          <a:lstStyle/>
          <a:p>
            <a:pPr marL="457200" lvl="0" indent="-457200" eaLnBrk="0" fontAlgn="base" hangingPunct="0">
              <a:spcBef>
                <a:spcPct val="0"/>
              </a:spcBef>
              <a:spcAft>
                <a:spcPct val="0"/>
              </a:spcAft>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Times New Roman" panose="02020603050405020304" pitchFamily="18" charset="0"/>
              </a:rPr>
              <a:t>Economic motivation played a large part in the colonization of Africa. </a:t>
            </a:r>
          </a:p>
          <a:p>
            <a:pPr marL="457200" lvl="0" indent="-457200" eaLnBrk="0" fontAlgn="base" hangingPunct="0">
              <a:spcBef>
                <a:spcPct val="0"/>
              </a:spcBef>
              <a:spcAft>
                <a:spcPct val="0"/>
              </a:spcAft>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cs typeface="Times New Roman" panose="02020603050405020304" pitchFamily="18" charset="0"/>
            </a:endParaRPr>
          </a:p>
          <a:p>
            <a:pPr marL="457200" lvl="0" indent="-457200" eaLnBrk="0" fontAlgn="base" hangingPunct="0">
              <a:spcBef>
                <a:spcPct val="0"/>
              </a:spcBef>
              <a:spcAft>
                <a:spcPct val="0"/>
              </a:spcAft>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Times New Roman" panose="02020603050405020304" pitchFamily="18" charset="0"/>
              </a:rPr>
              <a:t>The 19</a:t>
            </a:r>
            <a:r>
              <a:rPr lang="en-US" sz="3200" baseline="30000" dirty="0">
                <a:latin typeface="KG First Time In Forever" panose="02000506000000020003" pitchFamily="2" charset="0"/>
                <a:ea typeface="KBScaredStraight" panose="02000603000000000000" pitchFamily="2" charset="0"/>
                <a:cs typeface="Times New Roman" panose="02020603050405020304" pitchFamily="18" charset="0"/>
              </a:rPr>
              <a:t>th</a:t>
            </a:r>
            <a:r>
              <a:rPr lang="en-US" sz="3200" dirty="0">
                <a:latin typeface="KG First Time In Forever" panose="02000506000000020003" pitchFamily="2" charset="0"/>
                <a:ea typeface="KBScaredStraight" panose="02000603000000000000" pitchFamily="2" charset="0"/>
                <a:cs typeface="Times New Roman" panose="02020603050405020304" pitchFamily="18" charset="0"/>
              </a:rPr>
              <a:t> century was a time of great industrialization in Europe (Industrial Revolution).</a:t>
            </a:r>
          </a:p>
          <a:p>
            <a:pPr marL="457200" lvl="0" indent="-457200" eaLnBrk="0" fontAlgn="base" hangingPunct="0">
              <a:spcBef>
                <a:spcPct val="0"/>
              </a:spcBef>
              <a:spcAft>
                <a:spcPct val="0"/>
              </a:spcAft>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cs typeface="Times New Roman" panose="02020603050405020304" pitchFamily="18" charset="0"/>
            </a:endParaRPr>
          </a:p>
          <a:p>
            <a:pPr marL="457200" lvl="0" indent="-457200" eaLnBrk="0" fontAlgn="base" hangingPunct="0">
              <a:spcBef>
                <a:spcPct val="0"/>
              </a:spcBef>
              <a:spcAft>
                <a:spcPct val="0"/>
              </a:spcAft>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Times New Roman" panose="02020603050405020304" pitchFamily="18" charset="0"/>
              </a:rPr>
              <a:t>Factories required raw materials that could be manufactured into marketable products.</a:t>
            </a:r>
            <a:r>
              <a:rPr lang="en-US" sz="3200" dirty="0">
                <a:latin typeface="KG First Time In Forever" panose="02000506000000020003" pitchFamily="2" charset="0"/>
                <a:ea typeface="KBScaredStraight" panose="02000603000000000000" pitchFamily="2" charset="0"/>
              </a:rPr>
              <a:t> </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30273" y="61142"/>
            <a:ext cx="9204635" cy="1177245"/>
          </a:xfrm>
          <a:prstGeom prst="rect">
            <a:avLst/>
          </a:prstGeom>
          <a:noFill/>
        </p:spPr>
        <p:txBody>
          <a:bodyPr wrap="none" lIns="68580" tIns="34290" rIns="68580" bIns="34290">
            <a:spAutoFit/>
          </a:bodyPr>
          <a:lstStyle/>
          <a:p>
            <a:pPr algn="ctr"/>
            <a:r>
              <a:rPr lang="en-US" sz="72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Economic Reasons</a:t>
            </a:r>
            <a:endParaRPr lang="en-US" sz="66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747357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E222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42900"/>
            <a:ext cx="5334000" cy="61722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183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38089" y="1422640"/>
            <a:ext cx="8050235" cy="5655394"/>
          </a:xfrm>
          <a:prstGeom prst="rect">
            <a:avLst/>
          </a:prstGeom>
          <a:noFill/>
        </p:spPr>
        <p:txBody>
          <a:bodyPr wrap="square" rtlCol="0">
            <a:spAutoFit/>
          </a:bodyPr>
          <a:lstStyle/>
          <a:p>
            <a:pPr marL="457200" indent="-457200" eaLnBrk="0" fontAlgn="base" hangingPunct="0">
              <a:spcBef>
                <a:spcPct val="0"/>
              </a:spcBef>
              <a:spcAft>
                <a:spcPct val="0"/>
              </a:spcAft>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When Europeans returned to Africa for more resources, they brought back the manufactured goods and sold them to Africans.</a:t>
            </a:r>
          </a:p>
          <a:p>
            <a:pPr marL="457200" indent="-457200" eaLnBrk="0" fontAlgn="base" hangingPunct="0">
              <a:spcBef>
                <a:spcPct val="0"/>
              </a:spcBef>
              <a:spcAft>
                <a:spcPct val="0"/>
              </a:spcAft>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eaLnBrk="0" fontAlgn="base" hangingPunct="0">
              <a:spcBef>
                <a:spcPct val="0"/>
              </a:spcBef>
              <a:spcAft>
                <a:spcPct val="0"/>
              </a:spcAft>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Africa became a new market for Europe to sell goods.</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30273" y="61142"/>
            <a:ext cx="9204635" cy="1177245"/>
          </a:xfrm>
          <a:prstGeom prst="rect">
            <a:avLst/>
          </a:prstGeom>
          <a:noFill/>
        </p:spPr>
        <p:txBody>
          <a:bodyPr wrap="none" lIns="68580" tIns="34290" rIns="68580" bIns="34290">
            <a:spAutoFit/>
          </a:bodyPr>
          <a:lstStyle/>
          <a:p>
            <a:pPr algn="ctr"/>
            <a:r>
              <a:rPr lang="en-US" sz="72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Economic Reasons</a:t>
            </a:r>
            <a:endParaRPr lang="en-US" sz="66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797143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38089" y="1422640"/>
            <a:ext cx="8050235" cy="7502054"/>
          </a:xfrm>
          <a:prstGeom prst="rect">
            <a:avLst/>
          </a:prstGeom>
          <a:noFill/>
        </p:spPr>
        <p:txBody>
          <a:bodyPr wrap="square" rtlCol="0">
            <a:spAutoFit/>
          </a:bodyPr>
          <a:lstStyle/>
          <a:p>
            <a:pPr marL="457200" lvl="0" indent="-457200" eaLnBrk="0" fontAlgn="base" hangingPunct="0">
              <a:spcBef>
                <a:spcPct val="0"/>
              </a:spcBef>
              <a:spcAft>
                <a:spcPct val="0"/>
              </a:spcAft>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cs typeface="Arial Unicode MS" panose="020B0604020202020204" pitchFamily="34" charset="-128"/>
              </a:rPr>
              <a:t>Politics in Europe also led to the colonization of Africa.</a:t>
            </a:r>
          </a:p>
          <a:p>
            <a:pPr marL="457200" lvl="0" indent="-457200" eaLnBrk="0" fontAlgn="base" hangingPunct="0">
              <a:spcBef>
                <a:spcPct val="0"/>
              </a:spcBef>
              <a:spcAft>
                <a:spcPct val="0"/>
              </a:spcAft>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cs typeface="Arial Unicode MS" panose="020B0604020202020204" pitchFamily="34" charset="-128"/>
            </a:endParaRPr>
          </a:p>
          <a:p>
            <a:pPr marL="457200" lvl="0" indent="-457200" eaLnBrk="0" fontAlgn="base" hangingPunct="0">
              <a:spcBef>
                <a:spcPct val="0"/>
              </a:spcBef>
              <a:spcAft>
                <a:spcPct val="0"/>
              </a:spcAft>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cs typeface="Arial Unicode MS" panose="020B0604020202020204" pitchFamily="34" charset="-128"/>
              </a:rPr>
              <a:t>Nationalism, a strong sense of pride in one's nation, resulted in competition between European nations. </a:t>
            </a:r>
          </a:p>
          <a:p>
            <a:pPr marL="457200" lvl="0" indent="-457200" eaLnBrk="0" fontAlgn="base" hangingPunct="0">
              <a:spcBef>
                <a:spcPct val="0"/>
              </a:spcBef>
              <a:spcAft>
                <a:spcPct val="0"/>
              </a:spcAft>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cs typeface="Arial Unicode MS" panose="020B0604020202020204" pitchFamily="34" charset="-128"/>
            </a:endParaRPr>
          </a:p>
          <a:p>
            <a:pPr marL="457200" lvl="0" indent="-457200" eaLnBrk="0" fontAlgn="base" hangingPunct="0">
              <a:spcBef>
                <a:spcPct val="0"/>
              </a:spcBef>
              <a:spcAft>
                <a:spcPct val="0"/>
              </a:spcAft>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cs typeface="Arial Unicode MS" panose="020B0604020202020204" pitchFamily="34" charset="-128"/>
              </a:rPr>
              <a:t>No major nation wanted to be without colonies, which led to this “Scramble for Africa”.</a:t>
            </a:r>
          </a:p>
          <a:p>
            <a:pPr marL="457200" lvl="0" indent="-457200" eaLnBrk="0" fontAlgn="base" hangingPunct="0">
              <a:spcBef>
                <a:spcPct val="0"/>
              </a:spcBef>
              <a:spcAft>
                <a:spcPct val="0"/>
              </a:spcAft>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cs typeface="Arial Unicode MS" panose="020B0604020202020204" pitchFamily="34" charset="-128"/>
            </a:endParaRPr>
          </a:p>
          <a:p>
            <a:pPr marL="457200" lvl="0" indent="-457200" eaLnBrk="0" fontAlgn="base" hangingPunct="0">
              <a:spcBef>
                <a:spcPct val="0"/>
              </a:spcBef>
              <a:spcAft>
                <a:spcPct val="0"/>
              </a:spcAft>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cs typeface="Arial Unicode MS" panose="020B0604020202020204" pitchFamily="34" charset="-128"/>
              </a:rPr>
              <a:t>The competition was particularly fierce between Great Britain, France, and Germany, the strongest European nations in the 1800s.</a:t>
            </a:r>
            <a:endParaRPr lang="en-US" sz="27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472943" y="61142"/>
            <a:ext cx="8198206" cy="1177245"/>
          </a:xfrm>
          <a:prstGeom prst="rect">
            <a:avLst/>
          </a:prstGeom>
          <a:noFill/>
        </p:spPr>
        <p:txBody>
          <a:bodyPr wrap="none" lIns="68580" tIns="34290" rIns="68580" bIns="34290">
            <a:spAutoFit/>
          </a:bodyPr>
          <a:lstStyle/>
          <a:p>
            <a:pPr algn="ctr"/>
            <a:r>
              <a:rPr lang="en-US" sz="72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Political Reasons</a:t>
            </a:r>
            <a:endParaRPr lang="en-US" sz="66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445172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E222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752" r="953"/>
          <a:stretch/>
        </p:blipFill>
        <p:spPr>
          <a:xfrm rot="5400000">
            <a:off x="1371599" y="895206"/>
            <a:ext cx="6400800" cy="5067589"/>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7244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38089" y="1422640"/>
            <a:ext cx="8050235" cy="5655394"/>
          </a:xfrm>
          <a:prstGeom prst="rect">
            <a:avLst/>
          </a:prstGeom>
          <a:noFill/>
        </p:spPr>
        <p:txBody>
          <a:bodyPr wrap="square" rtlCol="0">
            <a:spAutoFit/>
          </a:bodyPr>
          <a:lstStyle/>
          <a:p>
            <a:pPr marL="457200" lvl="0" indent="-457200" eaLnBrk="0" fontAlgn="base" hangingPunct="0">
              <a:spcBef>
                <a:spcPct val="0"/>
              </a:spcBef>
              <a:spcAft>
                <a:spcPct val="0"/>
              </a:spcAft>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Arial Unicode MS" panose="020B0604020202020204" pitchFamily="34" charset="-128"/>
              </a:rPr>
              <a:t>Christian missionary work gained strength during the 1800s as European countries were becoming more involved in Africa.</a:t>
            </a:r>
          </a:p>
          <a:p>
            <a:pPr marL="457200" lvl="0" indent="-457200" eaLnBrk="0" fontAlgn="base" hangingPunct="0">
              <a:spcBef>
                <a:spcPct val="0"/>
              </a:spcBef>
              <a:spcAft>
                <a:spcPct val="0"/>
              </a:spcAft>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cs typeface="Arial Unicode MS" panose="020B0604020202020204" pitchFamily="34" charset="-128"/>
            </a:endParaRPr>
          </a:p>
          <a:p>
            <a:pPr marL="457200" lvl="0" indent="-457200" eaLnBrk="0" fontAlgn="base" hangingPunct="0">
              <a:spcBef>
                <a:spcPct val="0"/>
              </a:spcBef>
              <a:spcAft>
                <a:spcPct val="0"/>
              </a:spcAft>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Arial Unicode MS" panose="020B0604020202020204" pitchFamily="34" charset="-128"/>
              </a:rPr>
              <a:t>The idea of “Christianizing” Africa also made many Europeans look favorably on the colonization of the continent. </a:t>
            </a: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236728" y="61142"/>
            <a:ext cx="8670643" cy="1177245"/>
          </a:xfrm>
          <a:prstGeom prst="rect">
            <a:avLst/>
          </a:prstGeom>
          <a:noFill/>
        </p:spPr>
        <p:txBody>
          <a:bodyPr wrap="none" lIns="68580" tIns="34290" rIns="68580" bIns="34290">
            <a:spAutoFit/>
          </a:bodyPr>
          <a:lstStyle/>
          <a:p>
            <a:pPr algn="ctr"/>
            <a:r>
              <a:rPr lang="en-US" sz="72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Religious Reasons</a:t>
            </a:r>
            <a:endParaRPr lang="en-US" sz="66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112278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E222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1026" name="Picture 2" descr="Image result for missionaries in africa"/>
          <p:cNvPicPr>
            <a:picLocks noChangeAspect="1" noChangeArrowheads="1"/>
          </p:cNvPicPr>
          <p:nvPr/>
        </p:nvPicPr>
        <p:blipFill rotWithShape="1">
          <a:blip r:embed="rId2">
            <a:extLst>
              <a:ext uri="{28A0092B-C50C-407E-A947-70E740481C1C}">
                <a14:useLocalDpi xmlns:a14="http://schemas.microsoft.com/office/drawing/2010/main" val="0"/>
              </a:ext>
            </a:extLst>
          </a:blip>
          <a:srcRect l="4674" t="6333" r="5328" b="6692"/>
          <a:stretch/>
        </p:blipFill>
        <p:spPr bwMode="auto">
          <a:xfrm>
            <a:off x="255493" y="645458"/>
            <a:ext cx="8633013" cy="5567083"/>
          </a:xfrm>
          <a:prstGeom prst="rect">
            <a:avLst/>
          </a:prstGeom>
          <a:ln w="381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704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38089" y="1422640"/>
            <a:ext cx="8050235" cy="7378943"/>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By the 1880s, Great Britain, France, Germany, Belgium, Spain, and Portugal all wanted part of Africa. </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To prevent a European war over Africa, leaders from fourteen European governments and from the United States met in Berlin, Germany, in 1884.</a:t>
            </a:r>
          </a:p>
          <a:p>
            <a:pPr marL="800100" lvl="1"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 No Africans attended the meeting.</a:t>
            </a:r>
          </a:p>
          <a:p>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At the meeting, the European leaders discussed Africa’s land and how it should be divided.</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73962" y="61142"/>
            <a:ext cx="8996181" cy="1177245"/>
          </a:xfrm>
          <a:prstGeom prst="rect">
            <a:avLst/>
          </a:prstGeom>
          <a:noFill/>
        </p:spPr>
        <p:txBody>
          <a:bodyPr wrap="none" lIns="68580" tIns="34290" rIns="68580" bIns="34290">
            <a:spAutoFit/>
          </a:bodyPr>
          <a:lstStyle/>
          <a:p>
            <a:pPr algn="ctr"/>
            <a:r>
              <a:rPr lang="en-US" sz="72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Berlin Conference</a:t>
            </a:r>
            <a:endParaRPr lang="en-US" sz="66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697873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E222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8" name="TextBox 7"/>
          <p:cNvSpPr txBox="1"/>
          <p:nvPr/>
        </p:nvSpPr>
        <p:spPr>
          <a:xfrm>
            <a:off x="2306170" y="5997383"/>
            <a:ext cx="4531659" cy="969496"/>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Berlin Conference</a:t>
            </a:r>
          </a:p>
          <a:p>
            <a:pPr algn="ctr"/>
            <a:endParaRPr lang="en-US" sz="2500" dirty="0">
              <a:latin typeface="KBScaredStraight" panose="02000603000000000000" pitchFamily="2" charset="0"/>
              <a:ea typeface="KBScaredStraight" panose="02000603000000000000" pitchFamily="2"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6966" t="8750" r="5738" b="9608"/>
          <a:stretch/>
        </p:blipFill>
        <p:spPr>
          <a:xfrm>
            <a:off x="228600" y="645460"/>
            <a:ext cx="8686800" cy="5191211"/>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1794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238387"/>
            <a:ext cx="8050235" cy="7686720"/>
          </a:xfrm>
          <a:prstGeom prst="rect">
            <a:avLst/>
          </a:prstGeom>
          <a:noFill/>
        </p:spPr>
        <p:txBody>
          <a:bodyPr wrap="square" rtlCol="0">
            <a:spAutoFit/>
          </a:bodyPr>
          <a:lstStyle/>
          <a:p>
            <a:pPr marL="457200" indent="-457200">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rPr>
              <a:t>Going into the meeting, roughly 10% of Africa was under European colonial rule. </a:t>
            </a:r>
          </a:p>
          <a:p>
            <a:pPr marL="742950" lvl="1" indent="-28575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rPr>
              <a:t>By the end of the meeting, European powers “owned” most of Africa and drew boundary lines that remained until 1914.</a:t>
            </a:r>
          </a:p>
          <a:p>
            <a:pPr marL="285750" indent="-28575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rPr>
              <a:t>Great Britain won the most land in Africa and was “given” Nigeria, Egypt, Sudan, Kenya, and South Africa after defeating the Dutch Settlers and Zulu Nation.</a:t>
            </a:r>
          </a:p>
          <a:p>
            <a:pPr marL="285750" indent="-28575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rPr>
              <a:t>The agreements made in Berlin still affect the boundaries of African countries today. </a:t>
            </a:r>
          </a:p>
          <a:p>
            <a:pPr marL="457200" indent="-457200">
              <a:buFont typeface="Arial" panose="020B0604020202020204" pitchFamily="34" charset="0"/>
              <a:buChar char="•"/>
            </a:pPr>
            <a:endParaRPr lang="en-US" sz="27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73962" y="61142"/>
            <a:ext cx="8996181" cy="1177245"/>
          </a:xfrm>
          <a:prstGeom prst="rect">
            <a:avLst/>
          </a:prstGeom>
          <a:noFill/>
        </p:spPr>
        <p:txBody>
          <a:bodyPr wrap="none" lIns="68580" tIns="34290" rIns="68580" bIns="34290">
            <a:spAutoFit/>
          </a:bodyPr>
          <a:lstStyle/>
          <a:p>
            <a:pPr algn="ctr"/>
            <a:r>
              <a:rPr lang="en-US" sz="72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Berlin Conference</a:t>
            </a:r>
            <a:endParaRPr lang="en-US" sz="66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544161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487306"/>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CLOZE Notes</a:t>
            </a:r>
          </a:p>
          <a:p>
            <a:pPr marL="457200" indent="-4572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The next pages are handouts for the students to use for note-taking during the presentation. (Print front to back to save paper and ink.)</a:t>
            </a:r>
          </a:p>
          <a:p>
            <a:pPr marL="457200" indent="-4572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Check the answers as a class after the presentation.</a:t>
            </a:r>
          </a:p>
          <a:p>
            <a:pPr marL="342900" indent="-3429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315745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E222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8" name="TextBox 7"/>
          <p:cNvSpPr txBox="1"/>
          <p:nvPr/>
        </p:nvSpPr>
        <p:spPr>
          <a:xfrm>
            <a:off x="0" y="6118700"/>
            <a:ext cx="9144000" cy="969496"/>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Political Boundaries after the Berlin Conference</a:t>
            </a:r>
          </a:p>
          <a:p>
            <a:pPr algn="ctr"/>
            <a:endParaRPr lang="en-US" sz="2500" dirty="0">
              <a:latin typeface="KBScaredStraight" panose="02000603000000000000" pitchFamily="2" charset="0"/>
              <a:ea typeface="KBScaredStraight" panose="02000603000000000000" pitchFamily="2" charset="0"/>
            </a:endParaRPr>
          </a:p>
        </p:txBody>
      </p:sp>
      <p:sp>
        <p:nvSpPr>
          <p:cNvPr id="2" name="Rectangle 1"/>
          <p:cNvSpPr/>
          <p:nvPr/>
        </p:nvSpPr>
        <p:spPr>
          <a:xfrm>
            <a:off x="168087" y="237874"/>
            <a:ext cx="8807823" cy="5861610"/>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5" descr="africa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8087" y="257090"/>
            <a:ext cx="8686800" cy="5667001"/>
          </a:xfrm>
          <a:prstGeom prst="rect">
            <a:avLst/>
          </a:prstGeom>
        </p:spPr>
      </p:pic>
    </p:spTree>
    <p:extLst>
      <p:ext uri="{BB962C8B-B14F-4D97-AF65-F5344CB8AC3E}">
        <p14:creationId xmlns:p14="http://schemas.microsoft.com/office/powerpoint/2010/main" val="207078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E222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344" y="640080"/>
            <a:ext cx="5489311" cy="557784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0171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114863"/>
            <a:ext cx="8050235" cy="8179162"/>
          </a:xfrm>
          <a:prstGeom prst="rect">
            <a:avLst/>
          </a:prstGeom>
          <a:noFill/>
        </p:spPr>
        <p:txBody>
          <a:bodyPr wrap="square" rtlCol="0">
            <a:spAutoFit/>
          </a:bodyPr>
          <a:lstStyle/>
          <a:p>
            <a:pPr marL="342900" indent="-342900" eaLnBrk="0" fontAlgn="base" hangingPunct="0">
              <a:spcBef>
                <a:spcPct val="0"/>
              </a:spcBef>
              <a:spcAft>
                <a:spcPct val="0"/>
              </a:spcAft>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European powers organized Africa’s population in ways to make the most efficient workforce, ignoring the natives’ </a:t>
            </a:r>
            <a:r>
              <a:rPr lang="en-US" sz="2600" dirty="0">
                <a:latin typeface="KG First Time In Forever" panose="02000506000000020003" pitchFamily="2" charset="0"/>
                <a:ea typeface="KBScaredStraight" panose="02000603000000000000" pitchFamily="2" charset="0"/>
                <a:cs typeface="Times New Roman" panose="02020603050405020304" pitchFamily="18" charset="0"/>
              </a:rPr>
              <a:t>cultural groups or existing political leadership. </a:t>
            </a:r>
          </a:p>
          <a:p>
            <a:pPr marL="342900" indent="-342900" eaLnBrk="0" fontAlgn="base" hangingPunct="0">
              <a:spcBef>
                <a:spcPct val="0"/>
              </a:spcBef>
              <a:spcAft>
                <a:spcPct val="0"/>
              </a:spcAft>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cs typeface="Times New Roman" panose="02020603050405020304" pitchFamily="18" charset="0"/>
            </a:endParaRPr>
          </a:p>
          <a:p>
            <a:pPr marL="342900" indent="-342900" eaLnBrk="0" fontAlgn="base" hangingPunct="0">
              <a:spcBef>
                <a:spcPct val="0"/>
              </a:spcBef>
              <a:spcAft>
                <a:spcPct val="0"/>
              </a:spcAft>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cs typeface="Times New Roman" panose="02020603050405020304" pitchFamily="18" charset="0"/>
              </a:rPr>
              <a:t>Sometimes they grouped together people who had never been united before.</a:t>
            </a:r>
          </a:p>
          <a:p>
            <a:pPr marL="342900" indent="-342900" eaLnBrk="0" fontAlgn="base" hangingPunct="0">
              <a:spcBef>
                <a:spcPct val="0"/>
              </a:spcBef>
              <a:spcAft>
                <a:spcPct val="0"/>
              </a:spcAft>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cs typeface="Times New Roman" panose="02020603050405020304" pitchFamily="18" charset="0"/>
            </a:endParaRPr>
          </a:p>
          <a:p>
            <a:pPr marL="342900" indent="-342900" eaLnBrk="0" fontAlgn="base" hangingPunct="0">
              <a:spcBef>
                <a:spcPct val="0"/>
              </a:spcBef>
              <a:spcAft>
                <a:spcPct val="0"/>
              </a:spcAft>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cs typeface="Times New Roman" panose="02020603050405020304" pitchFamily="18" charset="0"/>
              </a:rPr>
              <a:t>Sometimes they divided existing groups of people.</a:t>
            </a:r>
          </a:p>
          <a:p>
            <a:pPr marL="342900" indent="-342900" eaLnBrk="0" fontAlgn="base" hangingPunct="0">
              <a:spcBef>
                <a:spcPct val="0"/>
              </a:spcBef>
              <a:spcAft>
                <a:spcPct val="0"/>
              </a:spcAft>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cs typeface="Times New Roman" panose="02020603050405020304" pitchFamily="18" charset="0"/>
            </a:endParaRPr>
          </a:p>
          <a:p>
            <a:pPr marL="342900" indent="-342900" eaLnBrk="0" fontAlgn="base" hangingPunct="0">
              <a:spcBef>
                <a:spcPct val="0"/>
              </a:spcBef>
              <a:spcAft>
                <a:spcPct val="0"/>
              </a:spcAft>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cs typeface="Times New Roman" panose="02020603050405020304" pitchFamily="18" charset="0"/>
              </a:rPr>
              <a:t>The creation of these borders had a negative impact on Africa’s political and social structures by either dividing groups that wanted to be together or combining ethnic groups that were enemies.</a:t>
            </a:r>
            <a:r>
              <a:rPr lang="en-US" sz="2600" dirty="0">
                <a:latin typeface="KG First Time In Forever" panose="02000506000000020003" pitchFamily="2" charset="0"/>
                <a:ea typeface="KBScaredStraight" panose="02000603000000000000" pitchFamily="2" charset="0"/>
              </a:rPr>
              <a:t> </a:t>
            </a:r>
          </a:p>
          <a:p>
            <a:pPr marL="342900" indent="-342900" eaLnBrk="0" fontAlgn="base" hangingPunct="0">
              <a:spcBef>
                <a:spcPct val="0"/>
              </a:spcBef>
              <a:spcAft>
                <a:spcPct val="0"/>
              </a:spcAft>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cs typeface="Times New Roman" panose="02020603050405020304" pitchFamily="18" charset="0"/>
            </a:endParaRP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201149" y="61142"/>
            <a:ext cx="8741816" cy="992579"/>
          </a:xfrm>
          <a:prstGeom prst="rect">
            <a:avLst/>
          </a:prstGeom>
          <a:noFill/>
        </p:spPr>
        <p:txBody>
          <a:bodyPr wrap="none" lIns="68580" tIns="34290" rIns="68580" bIns="34290">
            <a:spAutoFit/>
          </a:bodyPr>
          <a:lstStyle/>
          <a:p>
            <a:pPr algn="ctr"/>
            <a:r>
              <a:rPr lang="en-US" sz="60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Artificial Boundaries</a:t>
            </a:r>
            <a:endParaRPr lang="en-US" sz="54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451103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38089" y="1422640"/>
            <a:ext cx="8050235" cy="6978834"/>
          </a:xfrm>
          <a:prstGeom prst="rect">
            <a:avLst/>
          </a:prstGeom>
          <a:noFill/>
        </p:spPr>
        <p:txBody>
          <a:bodyPr wrap="square" rtlCol="0">
            <a:spAutoFit/>
          </a:bodyPr>
          <a:lstStyle/>
          <a:p>
            <a:pPr marL="457200" indent="-457200">
              <a:buFont typeface="Arial" panose="020B0604020202020204" pitchFamily="34" charset="0"/>
              <a:buChar char="•"/>
            </a:pPr>
            <a:r>
              <a:rPr lang="en-US" sz="3100" dirty="0">
                <a:latin typeface="KG First Time In Forever" panose="02000506000000020003" pitchFamily="2" charset="0"/>
                <a:ea typeface="KBScaredStraight" panose="02000603000000000000" pitchFamily="2" charset="0"/>
              </a:rPr>
              <a:t>Europeans placed colonies into administrative districts and forced the Africans to go along with their demands.</a:t>
            </a:r>
          </a:p>
          <a:p>
            <a:pPr marL="914400" lvl="1" indent="-457200">
              <a:buFont typeface="Arial" panose="020B0604020202020204" pitchFamily="34" charset="0"/>
              <a:buChar char="•"/>
            </a:pPr>
            <a:endParaRPr lang="en-US" sz="31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100" dirty="0">
                <a:latin typeface="KG First Time In Forever" panose="02000506000000020003" pitchFamily="2" charset="0"/>
                <a:ea typeface="KBScaredStraight" panose="02000603000000000000" pitchFamily="2" charset="0"/>
              </a:rPr>
              <a:t>Europeans also tried to assimilate Africans by forcing them to give up their own African customs and adopt European ones.</a:t>
            </a:r>
          </a:p>
          <a:p>
            <a:pPr marL="914400" lvl="1" indent="-457200">
              <a:buFont typeface="Arial" panose="020B0604020202020204" pitchFamily="34" charset="0"/>
              <a:buChar char="•"/>
            </a:pPr>
            <a:endParaRPr lang="en-US" sz="31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100" dirty="0">
                <a:latin typeface="KG First Time In Forever" panose="02000506000000020003" pitchFamily="2" charset="0"/>
                <a:ea typeface="KBScaredStraight" panose="02000603000000000000" pitchFamily="2" charset="0"/>
              </a:rPr>
              <a:t>Protests and revolts were common and starvation and disease became widespread.</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204040" y="61142"/>
            <a:ext cx="8736045" cy="1177245"/>
          </a:xfrm>
          <a:prstGeom prst="rect">
            <a:avLst/>
          </a:prstGeom>
          <a:noFill/>
        </p:spPr>
        <p:txBody>
          <a:bodyPr wrap="none" lIns="68580" tIns="34290" rIns="68580" bIns="34290">
            <a:spAutoFit/>
          </a:bodyPr>
          <a:lstStyle/>
          <a:p>
            <a:pPr algn="ctr"/>
            <a:r>
              <a:rPr lang="en-US" sz="72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European Control</a:t>
            </a:r>
            <a:endParaRPr lang="en-US" sz="48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736993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E222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456" y="777240"/>
            <a:ext cx="5657088" cy="530352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313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38089" y="1422640"/>
            <a:ext cx="8050235" cy="7132722"/>
          </a:xfrm>
          <a:prstGeom prst="rect">
            <a:avLst/>
          </a:prstGeom>
          <a:noFill/>
        </p:spPr>
        <p:txBody>
          <a:bodyPr wrap="square" rtlCol="0">
            <a:spAutoFit/>
          </a:bodyPr>
          <a:lstStyle/>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Europeans took the best land by force.</a:t>
            </a: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African farmers were forced to grow cash crops like cocoa and coffee, causing there to be a shortage of food in many areas of Africa.</a:t>
            </a: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Africans were forced to work under terrible conditions on plantations, railways, and logging.</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204042" y="61142"/>
            <a:ext cx="8736046" cy="1177245"/>
          </a:xfrm>
          <a:prstGeom prst="rect">
            <a:avLst/>
          </a:prstGeom>
          <a:noFill/>
        </p:spPr>
        <p:txBody>
          <a:bodyPr wrap="none" lIns="68580" tIns="34290" rIns="68580" bIns="34290">
            <a:spAutoFit/>
          </a:bodyPr>
          <a:lstStyle/>
          <a:p>
            <a:pPr algn="ctr"/>
            <a:r>
              <a:rPr lang="en-US" sz="72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European Control</a:t>
            </a:r>
            <a:endParaRPr lang="en-US" sz="48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983277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38089" y="1422640"/>
            <a:ext cx="8050235" cy="7378943"/>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In order to gain power, Europeans encouraged Africans to fight against each other.</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New political boundaries caused ethnic groups to clash.</a:t>
            </a:r>
          </a:p>
          <a:p>
            <a:pPr marL="742950" lvl="1" indent="-28575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This has led to ethnic and political unrest in Africa today.</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There have been over 50 ethnic conflicts in Africa since WWII as a result of the colonial lines drawn by Europeans.</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503224" y="61142"/>
            <a:ext cx="8137677" cy="1300356"/>
          </a:xfrm>
          <a:prstGeom prst="rect">
            <a:avLst/>
          </a:prstGeom>
          <a:noFill/>
        </p:spPr>
        <p:txBody>
          <a:bodyPr wrap="none" lIns="68580" tIns="34290" rIns="68580" bIns="34290">
            <a:spAutoFit/>
          </a:bodyPr>
          <a:lstStyle/>
          <a:p>
            <a:pPr algn="ctr"/>
            <a:r>
              <a:rPr lang="en-US" sz="80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Lasting Effects</a:t>
            </a:r>
            <a:endParaRPr lang="en-US" sz="54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537694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E222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405" y="1143000"/>
            <a:ext cx="6103190" cy="45720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9453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284161"/>
            <a:ext cx="8050235" cy="7502054"/>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By the mid-twentieth century, Africans began to openly oppose European control of their countries.</a:t>
            </a:r>
          </a:p>
          <a:p>
            <a:pPr marL="342900" indent="-3429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It was obvious that colonialism was not fair, as it only benefitted the Europeans.</a:t>
            </a:r>
          </a:p>
          <a:p>
            <a:pPr marL="342900" indent="-3429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Africans were tired of being treated like second-class citizens on their own land.</a:t>
            </a:r>
          </a:p>
          <a:p>
            <a:pPr marL="342900" indent="-3429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They soon begin to demand freedom for themselves and the desire for independence spread across Africa.</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522655" y="61142"/>
            <a:ext cx="8098820" cy="1300356"/>
          </a:xfrm>
          <a:prstGeom prst="rect">
            <a:avLst/>
          </a:prstGeom>
          <a:noFill/>
        </p:spPr>
        <p:txBody>
          <a:bodyPr wrap="none" lIns="68580" tIns="34290" rIns="68580" bIns="34290">
            <a:spAutoFit/>
          </a:bodyPr>
          <a:lstStyle/>
          <a:p>
            <a:pPr algn="ctr"/>
            <a:r>
              <a:rPr lang="en-US" sz="80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African Unrest</a:t>
            </a:r>
            <a:endParaRPr lang="en-US" sz="54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054735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495886" y="0"/>
            <a:ext cx="8134643" cy="6858000"/>
          </a:xfrm>
          <a:prstGeom prst="rect">
            <a:avLst/>
          </a:prstGeom>
          <a:solidFill>
            <a:srgbClr val="FFCA2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chemeClr val="bg1"/>
                </a:solidFill>
              </a:ln>
            </a:endParaRPr>
          </a:p>
        </p:txBody>
      </p:sp>
      <p:sp>
        <p:nvSpPr>
          <p:cNvPr id="2" name="TextBox 1"/>
          <p:cNvSpPr txBox="1"/>
          <p:nvPr/>
        </p:nvSpPr>
        <p:spPr>
          <a:xfrm>
            <a:off x="546882" y="1284161"/>
            <a:ext cx="8050235" cy="7625164"/>
          </a:xfrm>
          <a:prstGeom prst="rect">
            <a:avLst/>
          </a:prstGeom>
          <a:noFill/>
        </p:spPr>
        <p:txBody>
          <a:bodyPr wrap="square" rtlCol="0">
            <a:spAutoFit/>
          </a:bodyPr>
          <a:lstStyle/>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After World War I, many African countries began to gain independence; however, they were not prepared for self-rule.</a:t>
            </a: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Tribal conflicts began to erupt and civil wars started over the artificially drawn European boundaries.</a:t>
            </a: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Post-colonization conflicts continued until almost 2000.</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1350" dirty="0"/>
          </a:p>
        </p:txBody>
      </p:sp>
      <p:sp>
        <p:nvSpPr>
          <p:cNvPr id="6" name="Rectangle 5"/>
          <p:cNvSpPr/>
          <p:nvPr/>
        </p:nvSpPr>
        <p:spPr>
          <a:xfrm>
            <a:off x="553726" y="61142"/>
            <a:ext cx="8036687" cy="1300356"/>
          </a:xfrm>
          <a:prstGeom prst="rect">
            <a:avLst/>
          </a:prstGeom>
          <a:noFill/>
        </p:spPr>
        <p:txBody>
          <a:bodyPr wrap="none" lIns="68580" tIns="34290" rIns="68580" bIns="34290">
            <a:spAutoFit/>
          </a:bodyPr>
          <a:lstStyle/>
          <a:p>
            <a:pPr algn="ctr"/>
            <a:r>
              <a:rPr lang="en-US" sz="80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rPr>
              <a:t>Independence</a:t>
            </a:r>
            <a:endParaRPr lang="en-US" sz="5400" dirty="0">
              <a:ln w="38100">
                <a:solidFill>
                  <a:sysClr val="windowText" lastClr="000000"/>
                </a:solidFill>
              </a:ln>
              <a:solidFill>
                <a:srgbClr val="BE222F"/>
              </a:solidFill>
              <a:effectLst>
                <a:glow rad="635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443089" y="6667467"/>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121087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577752" y="3207334"/>
            <a:ext cx="6437724" cy="423193"/>
          </a:xfrm>
          <a:prstGeom prst="rect">
            <a:avLst/>
          </a:prstGeom>
          <a:noFill/>
        </p:spPr>
        <p:txBody>
          <a:bodyPr wrap="none" lIns="68580" tIns="34290" rIns="68580" bIns="34290">
            <a:spAutoFit/>
          </a:bodyPr>
          <a:lstStyle/>
          <a:p>
            <a:pPr algn="ctr"/>
            <a:r>
              <a:rPr lang="en-US" sz="23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Partitioning Across Africa CLOZE Notes 1</a:t>
            </a:r>
          </a:p>
        </p:txBody>
      </p:sp>
      <p:sp>
        <p:nvSpPr>
          <p:cNvPr id="6" name="TextBox 5"/>
          <p:cNvSpPr txBox="1"/>
          <p:nvPr/>
        </p:nvSpPr>
        <p:spPr>
          <a:xfrm rot="5400000">
            <a:off x="1616440" y="-218152"/>
            <a:ext cx="6642848" cy="7294305"/>
          </a:xfrm>
          <a:prstGeom prst="rect">
            <a:avLst/>
          </a:prstGeom>
          <a:noFill/>
        </p:spPr>
        <p:txBody>
          <a:bodyPr wrap="square" rtlCol="0">
            <a:spAutoFit/>
          </a:bodyPr>
          <a:lstStyle/>
          <a:p>
            <a:r>
              <a:rPr lang="en-US" sz="1300" b="1" dirty="0">
                <a:latin typeface="KG First Time In Forever" panose="02000506000000020003" pitchFamily="2" charset="0"/>
                <a:ea typeface="KBScaredStraight" panose="02000603000000000000" pitchFamily="2" charset="0"/>
              </a:rPr>
              <a:t>Why Africa?</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Europeans first became interested in Africa for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purposes.</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They were looking for ways to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of the Arab and Ottoman empires in Southwest Asia.</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Sailing around Africa was a long voyage and could not be completed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along the way.</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Europeans created ports in southern and eastern Africa so traders could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before heading home.</a:t>
            </a:r>
          </a:p>
          <a:p>
            <a:endParaRPr lang="en-US" sz="1300" b="1" dirty="0">
              <a:latin typeface="KG First Time In Forever" panose="02000506000000020003" pitchFamily="2" charset="0"/>
              <a:ea typeface="KBScaredStraight" panose="02000603000000000000" pitchFamily="2" charset="0"/>
            </a:endParaRPr>
          </a:p>
          <a:p>
            <a:r>
              <a:rPr lang="en-US" sz="1300" b="1" dirty="0">
                <a:latin typeface="KG First Time In Forever" panose="02000506000000020003" pitchFamily="2" charset="0"/>
                <a:ea typeface="KBScaredStraight" panose="02000603000000000000" pitchFamily="2" charset="0"/>
              </a:rPr>
              <a:t>Slave Trade</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During the 16</a:t>
            </a:r>
            <a:r>
              <a:rPr lang="en-US" sz="1300" baseline="30000" dirty="0">
                <a:latin typeface="KG First Time In Forever" panose="02000506000000020003" pitchFamily="2" charset="0"/>
                <a:ea typeface="KBScaredStraight" panose="02000603000000000000" pitchFamily="2" charset="0"/>
              </a:rPr>
              <a:t>th</a:t>
            </a:r>
            <a:r>
              <a:rPr lang="en-US" sz="1300" dirty="0">
                <a:latin typeface="KG First Time In Forever" panose="02000506000000020003" pitchFamily="2" charset="0"/>
                <a:ea typeface="KBScaredStraight" panose="02000603000000000000" pitchFamily="2" charset="0"/>
              </a:rPr>
              <a:t> century, Portuguese explorers became engaged in the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They kidnapped Africans and forced them to work on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in their colonies in the New World.</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Other European countries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in the slave trade as well.</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The trans-Atlantic slave trade lasted from the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Even after the slave trade had ended, European interest in Africa was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European countries saw that Africa was a continent full of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and mineral wealth.</a:t>
            </a:r>
          </a:p>
          <a:p>
            <a:endParaRPr lang="en-US" sz="1300" dirty="0">
              <a:latin typeface="KG First Time In Forever" panose="02000506000000020003" pitchFamily="2" charset="0"/>
              <a:ea typeface="KBScaredStraight" panose="02000603000000000000" pitchFamily="2" charset="0"/>
            </a:endParaRPr>
          </a:p>
          <a:p>
            <a:r>
              <a:rPr lang="en-US" sz="1300" b="1" dirty="0">
                <a:latin typeface="KG First Time In Forever" panose="02000506000000020003" pitchFamily="2" charset="0"/>
                <a:ea typeface="KBScaredStraight" panose="02000603000000000000" pitchFamily="2" charset="0"/>
              </a:rPr>
              <a:t>Imperialism</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The end of the 19</a:t>
            </a:r>
            <a:r>
              <a:rPr lang="en-US" sz="1300" baseline="30000" dirty="0">
                <a:latin typeface="KG First Time In Forever" panose="02000506000000020003" pitchFamily="2" charset="0"/>
                <a:ea typeface="KBScaredStraight" panose="02000603000000000000" pitchFamily="2" charset="0"/>
              </a:rPr>
              <a:t>th</a:t>
            </a:r>
            <a:r>
              <a:rPr lang="en-US" sz="1300" dirty="0">
                <a:latin typeface="KG First Time In Forever" panose="02000506000000020003" pitchFamily="2" charset="0"/>
                <a:ea typeface="KBScaredStraight" panose="02000603000000000000" pitchFamily="2" charset="0"/>
              </a:rPr>
              <a:t> century is called the “Age of Imperialism” because that is </a:t>
            </a:r>
            <a:r>
              <a:rPr lang="en-US" sz="1300" dirty="0">
                <a:latin typeface="KG First Time In Forever" panose="02000506000000020003" pitchFamily="2" charset="0"/>
              </a:rPr>
              <a:t>when European countries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rPr>
              <a:t>throughout Asia and Africa</a:t>
            </a:r>
            <a:r>
              <a:rPr lang="en-US" sz="13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Imperialism is a system were a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and raw materials from another country.</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A “strong” country was supposed to have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to increase its wealth and importance around the world.</a:t>
            </a:r>
          </a:p>
          <a:p>
            <a:endParaRPr lang="en-US" sz="1300" dirty="0">
              <a:latin typeface="KG First Time In Forever" panose="02000506000000020003" pitchFamily="2" charset="0"/>
              <a:ea typeface="KBScaredStraight" panose="02000603000000000000" pitchFamily="2" charset="0"/>
            </a:endParaRPr>
          </a:p>
          <a:p>
            <a:r>
              <a:rPr lang="en-US" sz="1300" b="1" dirty="0">
                <a:latin typeface="KG First Time In Forever" panose="02000506000000020003" pitchFamily="2" charset="0"/>
                <a:ea typeface="KBScaredStraight" panose="02000603000000000000" pitchFamily="2" charset="0"/>
              </a:rPr>
              <a:t>Geographic Reasons</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During this time, many European countries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by aggressively establishing colonies in Africa.</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They wanted to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Africa’s resources (rubber, timber, diamonds, gold, etc.).</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Europeans also wanted to protect their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a:t>
            </a:r>
            <a:endParaRPr lang="en-US" sz="1350" b="1"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2558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6763133"/>
          </a:xfrm>
          <a:prstGeom prst="rect">
            <a:avLst/>
          </a:prstGeom>
        </p:spPr>
        <p:txBody>
          <a:bodyPr wrap="square">
            <a:spAutoFit/>
          </a:bodyPr>
          <a:lstStyle/>
          <a:p>
            <a:pPr algn="ctr">
              <a:lnSpc>
                <a:spcPct val="107000"/>
              </a:lnSpc>
              <a:spcAft>
                <a:spcPts val="600"/>
              </a:spcAft>
            </a:pPr>
            <a:r>
              <a:rPr lang="en-US" sz="3200" dirty="0">
                <a:latin typeface="KG Second Chances Solid" panose="02000000000000000000" pitchFamily="2" charset="0"/>
              </a:rPr>
              <a:t>TEACHER INFO: Partitioning of Africa Map</a:t>
            </a:r>
          </a:p>
          <a:p>
            <a:pPr marL="342900" indent="-3429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Print off the map for each student.</a:t>
            </a:r>
          </a:p>
          <a:p>
            <a:pPr marL="342900" indent="-3429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257175" indent="-257175">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Arial" panose="020B0604020202020204" pitchFamily="34" charset="0"/>
              </a:rPr>
              <a:t>Have the students first create a color-coded key and then color the African countries with the colors of the European countries that colonized each one.</a:t>
            </a:r>
          </a:p>
          <a:p>
            <a:pPr marL="257175" indent="-257175">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cs typeface="Arial" panose="020B0604020202020204" pitchFamily="34" charset="0"/>
            </a:endParaRPr>
          </a:p>
          <a:p>
            <a:pPr marL="257175" indent="-257175">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Arial" panose="020B0604020202020204" pitchFamily="34" charset="0"/>
              </a:rPr>
              <a:t>Check answers as a class to be sure that maps are completed correctly.</a:t>
            </a:r>
          </a:p>
          <a:p>
            <a:pPr marL="257175" indent="-257175">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endParaRPr lang="en-US" sz="28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723314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003003" y="2901933"/>
            <a:ext cx="4947124" cy="1054135"/>
          </a:xfrm>
          <a:prstGeom prst="rect">
            <a:avLst/>
          </a:prstGeom>
          <a:noFill/>
        </p:spPr>
        <p:txBody>
          <a:bodyPr wrap="none" lIns="68580" tIns="34290" rIns="68580" bIns="34290">
            <a:spAutoFit/>
          </a:bodyPr>
          <a:lstStyle/>
          <a:p>
            <a:pPr algn="ctr"/>
            <a:r>
              <a:rPr lang="en-US" sz="3200" b="1" dirty="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European Partitioning</a:t>
            </a:r>
          </a:p>
          <a:p>
            <a:pPr algn="ctr"/>
            <a:r>
              <a:rPr lang="en-US" sz="3200" b="1" dirty="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Across Africa</a:t>
            </a:r>
          </a:p>
        </p:txBody>
      </p:sp>
      <p:sp>
        <p:nvSpPr>
          <p:cNvPr id="6" name="TextBox 5"/>
          <p:cNvSpPr txBox="1"/>
          <p:nvPr/>
        </p:nvSpPr>
        <p:spPr>
          <a:xfrm rot="5400000">
            <a:off x="4287486" y="2986106"/>
            <a:ext cx="6482196" cy="1046440"/>
          </a:xfrm>
          <a:prstGeom prst="rect">
            <a:avLst/>
          </a:prstGeom>
          <a:noFill/>
        </p:spPr>
        <p:txBody>
          <a:bodyPr wrap="square" rtlCol="0">
            <a:spAutoFit/>
          </a:bodyPr>
          <a:lstStyle/>
          <a:p>
            <a:pPr>
              <a:defRPr/>
            </a:pPr>
            <a:r>
              <a:rPr lang="en-US" sz="1200" b="1" dirty="0">
                <a:latin typeface="KG First Time In Forever" panose="02000506000000020003" pitchFamily="2" charset="0"/>
                <a:ea typeface="KBScaredStraight" panose="02000603000000000000" pitchFamily="2" charset="0"/>
              </a:rPr>
              <a:t>Directions</a:t>
            </a:r>
            <a:r>
              <a:rPr lang="en-US" sz="1200" dirty="0">
                <a:latin typeface="KG First Time In Forever" panose="02000506000000020003" pitchFamily="2" charset="0"/>
                <a:ea typeface="KBScaredStraight" panose="02000603000000000000" pitchFamily="2" charset="0"/>
              </a:rPr>
              <a:t>: </a:t>
            </a:r>
            <a:r>
              <a:rPr lang="en-US" sz="1200" dirty="0">
                <a:latin typeface="KG First Time In Forever" panose="02000506000000020003" pitchFamily="2" charset="0"/>
              </a:rPr>
              <a:t>Create a color-coded key for the Colonizing Countries. Next, color the countries below to correspond with the countries that colonized them.</a:t>
            </a:r>
            <a:br>
              <a:rPr lang="en-US" sz="1600" dirty="0">
                <a:latin typeface="KG First Time In Forever" panose="02000506000000020003" pitchFamily="2" charset="0"/>
                <a:ea typeface="KBScaredStraight" panose="02000603000000000000" pitchFamily="2" charset="0"/>
              </a:rPr>
            </a:br>
            <a:endParaRPr lang="en-US" sz="1400" dirty="0">
              <a:latin typeface="KG First Time In Forever" panose="02000506000000020003" pitchFamily="2" charset="0"/>
              <a:ea typeface="KBScaredStraight" panose="02000603000000000000" pitchFamily="2" charset="0"/>
            </a:endParaRPr>
          </a:p>
          <a:p>
            <a:pPr>
              <a:defRPr/>
            </a:pPr>
            <a:endParaRPr lang="en-US" sz="1400" dirty="0">
              <a:solidFill>
                <a:srgbClr val="FF0000"/>
              </a:solidFill>
              <a:latin typeface="KG First Time In Forever" panose="02000506000000020003" pitchFamily="2" charset="0"/>
              <a:ea typeface="KBScaredStraight" panose="02000603000000000000" pitchFamily="2" charset="0"/>
            </a:endParaRPr>
          </a:p>
          <a:p>
            <a:pPr>
              <a:defRPr/>
            </a:pPr>
            <a:endParaRPr lang="en-US" sz="1000" dirty="0">
              <a:solidFill>
                <a:sysClr val="windowText" lastClr="000000"/>
              </a:solidFill>
              <a:latin typeface="KG First Time In Forever" panose="02000506000000020003" pitchFamily="2" charset="0"/>
              <a:ea typeface="KBScaredStraight" panose="02000603000000000000" pitchFamily="2"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285" b="3715"/>
          <a:stretch/>
        </p:blipFill>
        <p:spPr>
          <a:xfrm rot="5400000">
            <a:off x="901913" y="-29424"/>
            <a:ext cx="6455726" cy="6916849"/>
          </a:xfrm>
          <a:prstGeom prst="rect">
            <a:avLst/>
          </a:prstGeom>
        </p:spPr>
      </p:pic>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rot="5400000">
            <a:off x="646272" y="381800"/>
            <a:ext cx="2651125" cy="2591600"/>
          </a:xfrm>
          <a:prstGeom prst="rect">
            <a:avLst/>
          </a:prstGeom>
        </p:spPr>
      </p:pic>
      <p:sp>
        <p:nvSpPr>
          <p:cNvPr id="11" name="Rectangle 10"/>
          <p:cNvSpPr/>
          <p:nvPr/>
        </p:nvSpPr>
        <p:spPr>
          <a:xfrm rot="5400000">
            <a:off x="735890" y="466953"/>
            <a:ext cx="2447366" cy="2400972"/>
          </a:xfrm>
          <a:prstGeom prst="rect">
            <a:avLst/>
          </a:prstGeom>
          <a:noFill/>
          <a:ln w="38100">
            <a:solidFill>
              <a:schemeClr val="tx1"/>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5400000">
            <a:off x="2386603" y="1279615"/>
            <a:ext cx="1808508" cy="500137"/>
          </a:xfrm>
          <a:prstGeom prst="rect">
            <a:avLst/>
          </a:prstGeom>
          <a:noFill/>
        </p:spPr>
        <p:txBody>
          <a:bodyPr wrap="square" lIns="68580" tIns="34290" rIns="68580" bIns="34290">
            <a:spAutoFit/>
          </a:bodyPr>
          <a:lstStyle/>
          <a:p>
            <a:pPr algn="ct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Map Key</a:t>
            </a:r>
          </a:p>
        </p:txBody>
      </p:sp>
    </p:spTree>
    <p:extLst>
      <p:ext uri="{BB962C8B-B14F-4D97-AF65-F5344CB8AC3E}">
        <p14:creationId xmlns:p14="http://schemas.microsoft.com/office/powerpoint/2010/main" val="2556184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654293"/>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2" name="Rectangle 1"/>
          <p:cNvSpPr/>
          <p:nvPr/>
        </p:nvSpPr>
        <p:spPr>
          <a:xfrm>
            <a:off x="168087" y="237873"/>
            <a:ext cx="8807823" cy="6297397"/>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5" descr="africa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8087" y="553070"/>
            <a:ext cx="8686800" cy="5667001"/>
          </a:xfrm>
          <a:prstGeom prst="rect">
            <a:avLst/>
          </a:prstGeom>
        </p:spPr>
      </p:pic>
    </p:spTree>
    <p:extLst>
      <p:ext uri="{BB962C8B-B14F-4D97-AF65-F5344CB8AC3E}">
        <p14:creationId xmlns:p14="http://schemas.microsoft.com/office/powerpoint/2010/main" val="425428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6854249"/>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100" dirty="0">
                <a:latin typeface="KG Second Chances Solid" panose="02000000000000000000" pitchFamily="2" charset="0"/>
              </a:rPr>
              <a:t>TEACHER INFO: Why Colonize? Foldable</a:t>
            </a:r>
          </a:p>
          <a:p>
            <a:pPr marL="571500" indent="-5715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cs typeface="Arial" panose="020B0604020202020204" pitchFamily="34" charset="0"/>
              </a:rPr>
              <a:t>Print off the Colonization foldable for each student.</a:t>
            </a:r>
          </a:p>
          <a:p>
            <a:pPr marL="571500" indent="-5715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The students will cut the template out along the thick, outside lines.</a:t>
            </a:r>
          </a:p>
          <a:p>
            <a:pPr marL="571500" indent="-5715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Next, they will cut along the thin lines that divide each word, stopping at the gray rectangle.</a:t>
            </a:r>
          </a:p>
          <a:p>
            <a:pPr marL="571500" indent="-5715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They should attach the side of the template (gray rectangle) to their notebooks.</a:t>
            </a:r>
          </a:p>
          <a:p>
            <a:pPr marL="571500" indent="-5715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They will now be able to open up each flap and write information about each cause of colonization underneath.</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135266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65518484"/>
              </p:ext>
            </p:extLst>
          </p:nvPr>
        </p:nvGraphicFramePr>
        <p:xfrm>
          <a:off x="207748" y="1314660"/>
          <a:ext cx="8796572" cy="5435764"/>
        </p:xfrm>
        <a:graphic>
          <a:graphicData uri="http://schemas.openxmlformats.org/drawingml/2006/table">
            <a:tbl>
              <a:tblPr firstRow="1" bandRow="1">
                <a:tableStyleId>{5940675A-B579-460E-94D1-54222C63F5DA}</a:tableStyleId>
              </a:tblPr>
              <a:tblGrid>
                <a:gridCol w="2199143">
                  <a:extLst>
                    <a:ext uri="{9D8B030D-6E8A-4147-A177-3AD203B41FA5}">
                      <a16:colId xmlns:a16="http://schemas.microsoft.com/office/drawing/2014/main" val="20000"/>
                    </a:ext>
                  </a:extLst>
                </a:gridCol>
                <a:gridCol w="2199143">
                  <a:extLst>
                    <a:ext uri="{9D8B030D-6E8A-4147-A177-3AD203B41FA5}">
                      <a16:colId xmlns:a16="http://schemas.microsoft.com/office/drawing/2014/main" val="20001"/>
                    </a:ext>
                  </a:extLst>
                </a:gridCol>
                <a:gridCol w="2199143">
                  <a:extLst>
                    <a:ext uri="{9D8B030D-6E8A-4147-A177-3AD203B41FA5}">
                      <a16:colId xmlns:a16="http://schemas.microsoft.com/office/drawing/2014/main" val="20002"/>
                    </a:ext>
                  </a:extLst>
                </a:gridCol>
                <a:gridCol w="2199143">
                  <a:extLst>
                    <a:ext uri="{9D8B030D-6E8A-4147-A177-3AD203B41FA5}">
                      <a16:colId xmlns:a16="http://schemas.microsoft.com/office/drawing/2014/main" val="20003"/>
                    </a:ext>
                  </a:extLst>
                </a:gridCol>
              </a:tblGrid>
              <a:tr h="543576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bl>
          </a:graphicData>
        </a:graphic>
      </p:graphicFrame>
      <p:sp>
        <p:nvSpPr>
          <p:cNvPr id="2" name="Rectangle 1"/>
          <p:cNvSpPr/>
          <p:nvPr/>
        </p:nvSpPr>
        <p:spPr>
          <a:xfrm>
            <a:off x="207748" y="107575"/>
            <a:ext cx="8796572" cy="11977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p:nvSpPr>
        <p:spPr>
          <a:xfrm rot="5400000">
            <a:off x="5450815" y="3510470"/>
            <a:ext cx="5125442" cy="992579"/>
          </a:xfrm>
          <a:prstGeom prst="rect">
            <a:avLst/>
          </a:prstGeom>
          <a:noFill/>
        </p:spPr>
        <p:txBody>
          <a:bodyPr wrap="none" lIns="68580" tIns="34290" rIns="68580" bIns="34290">
            <a:spAutoFit/>
          </a:bodyPr>
          <a:lstStyle/>
          <a:p>
            <a:pPr algn="ctr"/>
            <a:r>
              <a:rPr lang="en-US" sz="6000" b="1" dirty="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Geographic</a:t>
            </a:r>
          </a:p>
        </p:txBody>
      </p:sp>
      <p:sp>
        <p:nvSpPr>
          <p:cNvPr id="7" name="TextBox 6"/>
          <p:cNvSpPr txBox="1"/>
          <p:nvPr/>
        </p:nvSpPr>
        <p:spPr>
          <a:xfrm rot="5400000">
            <a:off x="-924222" y="866690"/>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207746" y="178182"/>
            <a:ext cx="8796573" cy="1084912"/>
          </a:xfrm>
          <a:prstGeom prst="rect">
            <a:avLst/>
          </a:prstGeom>
          <a:noFill/>
        </p:spPr>
        <p:txBody>
          <a:bodyPr wrap="square" lIns="68580" tIns="34290" rIns="68580" bIns="34290">
            <a:spAutoFit/>
          </a:bodyPr>
          <a:lstStyle/>
          <a:p>
            <a:pPr algn="ctr"/>
            <a:r>
              <a:rPr lang="en-US" sz="6600" dirty="0">
                <a:ln w="38100">
                  <a:noFill/>
                  <a:prstDash val="solid"/>
                </a:ln>
                <a:latin typeface="KG Eyes Wide Open" panose="02000506000000020004" pitchFamily="2" charset="0"/>
              </a:rPr>
              <a:t>Reasons for Colonizing Africa</a:t>
            </a:r>
          </a:p>
        </p:txBody>
      </p:sp>
      <p:sp>
        <p:nvSpPr>
          <p:cNvPr id="13" name="Rectangle 12"/>
          <p:cNvSpPr/>
          <p:nvPr/>
        </p:nvSpPr>
        <p:spPr>
          <a:xfrm rot="5400000">
            <a:off x="3690425" y="3536253"/>
            <a:ext cx="4190763" cy="992579"/>
          </a:xfrm>
          <a:prstGeom prst="rect">
            <a:avLst/>
          </a:prstGeom>
          <a:noFill/>
        </p:spPr>
        <p:txBody>
          <a:bodyPr wrap="none" lIns="68580" tIns="34290" rIns="68580" bIns="34290">
            <a:spAutoFit/>
          </a:bodyPr>
          <a:lstStyle/>
          <a:p>
            <a:pPr algn="ctr"/>
            <a:r>
              <a:rPr lang="en-US" sz="6000" b="1" dirty="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Economic</a:t>
            </a:r>
          </a:p>
        </p:txBody>
      </p:sp>
      <p:sp>
        <p:nvSpPr>
          <p:cNvPr id="17" name="Rectangle 16"/>
          <p:cNvSpPr/>
          <p:nvPr/>
        </p:nvSpPr>
        <p:spPr>
          <a:xfrm rot="5400000">
            <a:off x="1874568" y="3536252"/>
            <a:ext cx="3354253" cy="992579"/>
          </a:xfrm>
          <a:prstGeom prst="rect">
            <a:avLst/>
          </a:prstGeom>
          <a:noFill/>
        </p:spPr>
        <p:txBody>
          <a:bodyPr wrap="none" lIns="68580" tIns="34290" rIns="68580" bIns="34290">
            <a:spAutoFit/>
          </a:bodyPr>
          <a:lstStyle/>
          <a:p>
            <a:pPr algn="ctr"/>
            <a:r>
              <a:rPr lang="en-US" sz="6000" b="1" dirty="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Political</a:t>
            </a:r>
          </a:p>
        </p:txBody>
      </p:sp>
      <p:sp>
        <p:nvSpPr>
          <p:cNvPr id="18" name="Rectangle 17"/>
          <p:cNvSpPr/>
          <p:nvPr/>
        </p:nvSpPr>
        <p:spPr>
          <a:xfrm rot="5400000">
            <a:off x="-432842" y="3536252"/>
            <a:ext cx="3749809" cy="992579"/>
          </a:xfrm>
          <a:prstGeom prst="rect">
            <a:avLst/>
          </a:prstGeom>
          <a:noFill/>
        </p:spPr>
        <p:txBody>
          <a:bodyPr wrap="none" lIns="68580" tIns="34290" rIns="68580" bIns="34290">
            <a:spAutoFit/>
          </a:bodyPr>
          <a:lstStyle/>
          <a:p>
            <a:pPr algn="ctr"/>
            <a:r>
              <a:rPr lang="en-US" sz="6000" b="1" dirty="0">
                <a:ln w="38100">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Religious</a:t>
            </a:r>
          </a:p>
        </p:txBody>
      </p:sp>
    </p:spTree>
    <p:extLst>
      <p:ext uri="{BB962C8B-B14F-4D97-AF65-F5344CB8AC3E}">
        <p14:creationId xmlns:p14="http://schemas.microsoft.com/office/powerpoint/2010/main" val="1771256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09397338"/>
              </p:ext>
            </p:extLst>
          </p:nvPr>
        </p:nvGraphicFramePr>
        <p:xfrm>
          <a:off x="229332" y="1314660"/>
          <a:ext cx="8796572" cy="5435764"/>
        </p:xfrm>
        <a:graphic>
          <a:graphicData uri="http://schemas.openxmlformats.org/drawingml/2006/table">
            <a:tbl>
              <a:tblPr firstRow="1" bandRow="1">
                <a:tableStyleId>{5940675A-B579-460E-94D1-54222C63F5DA}</a:tableStyleId>
              </a:tblPr>
              <a:tblGrid>
                <a:gridCol w="2199143">
                  <a:extLst>
                    <a:ext uri="{9D8B030D-6E8A-4147-A177-3AD203B41FA5}">
                      <a16:colId xmlns:a16="http://schemas.microsoft.com/office/drawing/2014/main" val="20000"/>
                    </a:ext>
                  </a:extLst>
                </a:gridCol>
                <a:gridCol w="2199143">
                  <a:extLst>
                    <a:ext uri="{9D8B030D-6E8A-4147-A177-3AD203B41FA5}">
                      <a16:colId xmlns:a16="http://schemas.microsoft.com/office/drawing/2014/main" val="20001"/>
                    </a:ext>
                  </a:extLst>
                </a:gridCol>
                <a:gridCol w="2199143">
                  <a:extLst>
                    <a:ext uri="{9D8B030D-6E8A-4147-A177-3AD203B41FA5}">
                      <a16:colId xmlns:a16="http://schemas.microsoft.com/office/drawing/2014/main" val="20002"/>
                    </a:ext>
                  </a:extLst>
                </a:gridCol>
                <a:gridCol w="2199143">
                  <a:extLst>
                    <a:ext uri="{9D8B030D-6E8A-4147-A177-3AD203B41FA5}">
                      <a16:colId xmlns:a16="http://schemas.microsoft.com/office/drawing/2014/main" val="20003"/>
                    </a:ext>
                  </a:extLst>
                </a:gridCol>
              </a:tblGrid>
              <a:tr h="5435764">
                <a:tc>
                  <a:txBody>
                    <a:bodyPr/>
                    <a:lstStyle/>
                    <a:p>
                      <a:pPr marL="0" indent="0">
                        <a:buFont typeface="Arial" panose="020B0604020202020204" pitchFamily="34" charset="0"/>
                        <a:buNone/>
                      </a:pPr>
                      <a:r>
                        <a:rPr lang="en-US" sz="2000" dirty="0">
                          <a:solidFill>
                            <a:srgbClr val="FF0000"/>
                          </a:solidFill>
                          <a:latin typeface="KG First Time In Forever" panose="02000506000000020003" pitchFamily="2" charset="0"/>
                        </a:rPr>
                        <a:t>RELIGIOUS -</a:t>
                      </a:r>
                    </a:p>
                    <a:p>
                      <a:pPr marL="342900" indent="-342900">
                        <a:buFont typeface="Arial" panose="020B0604020202020204" pitchFamily="34" charset="0"/>
                        <a:buChar char="•"/>
                      </a:pPr>
                      <a:r>
                        <a:rPr lang="en-US" sz="1400" dirty="0">
                          <a:solidFill>
                            <a:srgbClr val="FF0000"/>
                          </a:solidFill>
                          <a:latin typeface="KG First Time In Forever" panose="02000506000000020003" pitchFamily="2" charset="0"/>
                        </a:rPr>
                        <a:t>Missionaries wanted to spread Christianity</a:t>
                      </a:r>
                      <a:r>
                        <a:rPr lang="en-US" sz="1400" baseline="0" dirty="0">
                          <a:solidFill>
                            <a:srgbClr val="FF0000"/>
                          </a:solidFill>
                          <a:latin typeface="KG First Time In Forever" panose="02000506000000020003" pitchFamily="2" charset="0"/>
                        </a:rPr>
                        <a:t> to native Africans</a:t>
                      </a:r>
                      <a:endParaRPr lang="en-US" sz="1400" dirty="0">
                        <a:solidFill>
                          <a:srgbClr val="FF0000"/>
                        </a:solidFill>
                        <a:latin typeface="KG First Time In Forever" panose="02000506000000020003" pitchFamily="2" charset="0"/>
                      </a:endParaRPr>
                    </a:p>
                  </a:txBody>
                  <a:tcPr/>
                </a:tc>
                <a:tc>
                  <a:txBody>
                    <a:bodyPr/>
                    <a:lstStyle/>
                    <a:p>
                      <a:pPr marL="0" indent="0">
                        <a:buFont typeface="Arial" panose="020B0604020202020204" pitchFamily="34" charset="0"/>
                        <a:buNone/>
                      </a:pPr>
                      <a:r>
                        <a:rPr lang="en-US" sz="2000" dirty="0">
                          <a:solidFill>
                            <a:srgbClr val="FF0000"/>
                          </a:solidFill>
                          <a:latin typeface="KG First Time In Forever" panose="02000506000000020003" pitchFamily="2" charset="0"/>
                        </a:rPr>
                        <a:t>POLITICAL -</a:t>
                      </a:r>
                    </a:p>
                    <a:p>
                      <a:pPr marL="342900" indent="-342900">
                        <a:buFont typeface="Arial" panose="020B0604020202020204" pitchFamily="34" charset="0"/>
                        <a:buChar char="•"/>
                      </a:pPr>
                      <a:r>
                        <a:rPr lang="en-US" sz="1400" dirty="0">
                          <a:solidFill>
                            <a:srgbClr val="FF0000"/>
                          </a:solidFill>
                          <a:latin typeface="KG First Time In Forever" panose="02000506000000020003" pitchFamily="2" charset="0"/>
                        </a:rPr>
                        <a:t>Nationalism</a:t>
                      </a:r>
                      <a:r>
                        <a:rPr lang="en-US" sz="1400" baseline="0" dirty="0">
                          <a:solidFill>
                            <a:srgbClr val="FF0000"/>
                          </a:solidFill>
                          <a:latin typeface="KG First Time In Forever" panose="02000506000000020003" pitchFamily="2" charset="0"/>
                        </a:rPr>
                        <a:t> was strong in Europe, which resulted in competition between European countries.</a:t>
                      </a:r>
                    </a:p>
                    <a:p>
                      <a:pPr marL="342900" indent="-342900">
                        <a:buFont typeface="Arial" panose="020B0604020202020204" pitchFamily="34" charset="0"/>
                        <a:buChar char="•"/>
                      </a:pPr>
                      <a:endParaRPr lang="en-US" sz="1400" baseline="0" dirty="0">
                        <a:solidFill>
                          <a:srgbClr val="FF0000"/>
                        </a:solidFill>
                        <a:latin typeface="KG First Time In Forever" panose="02000506000000020003" pitchFamily="2" charset="0"/>
                      </a:endParaRPr>
                    </a:p>
                    <a:p>
                      <a:pPr marL="342900" indent="-342900">
                        <a:buFont typeface="Arial" panose="020B0604020202020204" pitchFamily="34" charset="0"/>
                        <a:buChar char="•"/>
                      </a:pPr>
                      <a:r>
                        <a:rPr lang="en-US" sz="1400" baseline="0" dirty="0">
                          <a:solidFill>
                            <a:srgbClr val="FF0000"/>
                          </a:solidFill>
                          <a:latin typeface="KG First Time In Forever" panose="02000506000000020003" pitchFamily="2" charset="0"/>
                        </a:rPr>
                        <a:t>No country wanted to be without colonies (considered “weak”).</a:t>
                      </a:r>
                      <a:endParaRPr lang="en-US" sz="1400" dirty="0">
                        <a:solidFill>
                          <a:srgbClr val="FF0000"/>
                        </a:solidFill>
                        <a:latin typeface="KG First Time In Forever" panose="02000506000000020003" pitchFamily="2" charset="0"/>
                      </a:endParaRPr>
                    </a:p>
                  </a:txBody>
                  <a:tcPr/>
                </a:tc>
                <a:tc>
                  <a:txBody>
                    <a:bodyPr/>
                    <a:lstStyle/>
                    <a:p>
                      <a:pPr marL="0" indent="0">
                        <a:buFont typeface="Arial" panose="020B0604020202020204" pitchFamily="34" charset="0"/>
                        <a:buNone/>
                      </a:pPr>
                      <a:r>
                        <a:rPr lang="en-US" sz="2000" dirty="0">
                          <a:solidFill>
                            <a:srgbClr val="FF0000"/>
                          </a:solidFill>
                          <a:latin typeface="KG First Time In Forever" panose="02000506000000020003" pitchFamily="2" charset="0"/>
                        </a:rPr>
                        <a:t>ECONOMIC -</a:t>
                      </a:r>
                    </a:p>
                    <a:p>
                      <a:pPr marL="342900" indent="-342900">
                        <a:buFont typeface="Arial" panose="020B0604020202020204" pitchFamily="34" charset="0"/>
                        <a:buChar char="•"/>
                      </a:pPr>
                      <a:r>
                        <a:rPr lang="en-US" sz="1400" dirty="0">
                          <a:solidFill>
                            <a:srgbClr val="FF0000"/>
                          </a:solidFill>
                          <a:latin typeface="KG First Time In Forever" panose="02000506000000020003" pitchFamily="2" charset="0"/>
                        </a:rPr>
                        <a:t>European countries wanted Africa’s </a:t>
                      </a:r>
                      <a:r>
                        <a:rPr lang="en-US" sz="1400" baseline="0" dirty="0">
                          <a:solidFill>
                            <a:srgbClr val="FF0000"/>
                          </a:solidFill>
                          <a:latin typeface="KG First Time In Forever" panose="02000506000000020003" pitchFamily="2" charset="0"/>
                        </a:rPr>
                        <a:t>vast raw materials (natural resources) to use to make products during  the “Age of Industrialization”.</a:t>
                      </a:r>
                    </a:p>
                    <a:p>
                      <a:pPr marL="342900" indent="-342900">
                        <a:buFont typeface="Arial" panose="020B0604020202020204" pitchFamily="34" charset="0"/>
                        <a:buChar char="•"/>
                      </a:pPr>
                      <a:endParaRPr lang="en-US" sz="1400" baseline="0" dirty="0">
                        <a:solidFill>
                          <a:srgbClr val="FF0000"/>
                        </a:solidFill>
                        <a:latin typeface="KG First Time In Forever" panose="02000506000000020003" pitchFamily="2" charset="0"/>
                      </a:endParaRPr>
                    </a:p>
                    <a:p>
                      <a:pPr marL="342900" indent="-342900">
                        <a:buFont typeface="Arial" panose="020B0604020202020204" pitchFamily="34" charset="0"/>
                        <a:buChar char="•"/>
                      </a:pPr>
                      <a:r>
                        <a:rPr lang="en-US" sz="1400" baseline="0" dirty="0">
                          <a:solidFill>
                            <a:srgbClr val="FF0000"/>
                          </a:solidFill>
                          <a:latin typeface="KG First Time In Forever" panose="02000506000000020003" pitchFamily="2" charset="0"/>
                        </a:rPr>
                        <a:t>Africa became a new market – people from European countries could sell their finished goods to Africans.</a:t>
                      </a:r>
                      <a:endParaRPr lang="en-US" sz="1400" dirty="0">
                        <a:solidFill>
                          <a:srgbClr val="FF0000"/>
                        </a:solidFill>
                        <a:latin typeface="KG First Time In Forever" panose="02000506000000020003" pitchFamily="2" charset="0"/>
                      </a:endParaRPr>
                    </a:p>
                  </a:txBody>
                  <a:tcPr/>
                </a:tc>
                <a:tc>
                  <a:txBody>
                    <a:bodyPr/>
                    <a:lstStyle/>
                    <a:p>
                      <a:pPr marL="0" indent="0">
                        <a:buFont typeface="Arial" panose="020B0604020202020204" pitchFamily="34" charset="0"/>
                        <a:buNone/>
                      </a:pPr>
                      <a:r>
                        <a:rPr lang="en-US" sz="2000" dirty="0">
                          <a:solidFill>
                            <a:srgbClr val="FF0000"/>
                          </a:solidFill>
                          <a:latin typeface="KG First Time In Forever" panose="02000506000000020003" pitchFamily="2" charset="0"/>
                        </a:rPr>
                        <a:t>GEOGRAPHIC - </a:t>
                      </a:r>
                    </a:p>
                    <a:p>
                      <a:pPr marL="342900" indent="-342900">
                        <a:buFont typeface="Arial" panose="020B0604020202020204" pitchFamily="34" charset="0"/>
                        <a:buChar char="•"/>
                      </a:pPr>
                      <a:r>
                        <a:rPr lang="en-US" sz="1400" dirty="0">
                          <a:solidFill>
                            <a:srgbClr val="FF0000"/>
                          </a:solidFill>
                          <a:latin typeface="KG First Time In Forever" panose="02000506000000020003" pitchFamily="2" charset="0"/>
                        </a:rPr>
                        <a:t>European countries wanted </a:t>
                      </a:r>
                      <a:r>
                        <a:rPr lang="en-US" sz="1400" baseline="0" dirty="0">
                          <a:solidFill>
                            <a:srgbClr val="FF0000"/>
                          </a:solidFill>
                          <a:latin typeface="KG First Time In Forever" panose="02000506000000020003" pitchFamily="2" charset="0"/>
                        </a:rPr>
                        <a:t>new lands for places to build colonies.</a:t>
                      </a:r>
                    </a:p>
                    <a:p>
                      <a:pPr marL="342900" indent="-342900">
                        <a:buFont typeface="Arial" panose="020B0604020202020204" pitchFamily="34" charset="0"/>
                        <a:buChar char="•"/>
                      </a:pPr>
                      <a:endParaRPr lang="en-US" sz="1400" baseline="0" dirty="0">
                        <a:solidFill>
                          <a:srgbClr val="FF0000"/>
                        </a:solidFill>
                        <a:latin typeface="KG First Time In Forever" panose="02000506000000020003" pitchFamily="2" charset="0"/>
                      </a:endParaRPr>
                    </a:p>
                    <a:p>
                      <a:pPr marL="342900" indent="-342900">
                        <a:buFont typeface="Arial" panose="020B0604020202020204" pitchFamily="34" charset="0"/>
                        <a:buChar char="•"/>
                      </a:pPr>
                      <a:r>
                        <a:rPr lang="en-US" sz="1400" baseline="0" dirty="0">
                          <a:solidFill>
                            <a:srgbClr val="FF0000"/>
                          </a:solidFill>
                          <a:latin typeface="KG First Time In Forever" panose="02000506000000020003" pitchFamily="2" charset="0"/>
                        </a:rPr>
                        <a:t>They also wanted to protect their trade routes.</a:t>
                      </a:r>
                      <a:endParaRPr lang="en-US" sz="1400" dirty="0">
                        <a:solidFill>
                          <a:srgbClr val="FF0000"/>
                        </a:solidFill>
                        <a:latin typeface="KG First Time In Forever" panose="02000506000000020003" pitchFamily="2" charset="0"/>
                      </a:endParaRPr>
                    </a:p>
                  </a:txBody>
                  <a:tcPr/>
                </a:tc>
                <a:extLst>
                  <a:ext uri="{0D108BD9-81ED-4DB2-BD59-A6C34878D82A}">
                    <a16:rowId xmlns:a16="http://schemas.microsoft.com/office/drawing/2014/main" val="10000"/>
                  </a:ext>
                </a:extLst>
              </a:tr>
            </a:tbl>
          </a:graphicData>
        </a:graphic>
      </p:graphicFrame>
      <p:sp>
        <p:nvSpPr>
          <p:cNvPr id="2" name="Rectangle 1"/>
          <p:cNvSpPr/>
          <p:nvPr/>
        </p:nvSpPr>
        <p:spPr>
          <a:xfrm>
            <a:off x="207748" y="107575"/>
            <a:ext cx="8796572" cy="11977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rot="5400000">
            <a:off x="-924222" y="866690"/>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207746" y="178182"/>
            <a:ext cx="8796573" cy="746358"/>
          </a:xfrm>
          <a:prstGeom prst="rect">
            <a:avLst/>
          </a:prstGeom>
          <a:noFill/>
        </p:spPr>
        <p:txBody>
          <a:bodyPr wrap="square" lIns="68580" tIns="34290" rIns="68580" bIns="34290">
            <a:spAutoFit/>
          </a:bodyPr>
          <a:lstStyle/>
          <a:p>
            <a:pPr algn="ctr"/>
            <a:r>
              <a:rPr lang="en-US" sz="4400" dirty="0">
                <a:ln w="38100">
                  <a:noFill/>
                  <a:prstDash val="solid"/>
                </a:ln>
                <a:latin typeface="KG Eyes Wide Open" panose="02000506000000020004" pitchFamily="2" charset="0"/>
              </a:rPr>
              <a:t>Reasons for Colonizing Africa (KEY)</a:t>
            </a:r>
          </a:p>
        </p:txBody>
      </p:sp>
    </p:spTree>
    <p:extLst>
      <p:ext uri="{BB962C8B-B14F-4D97-AF65-F5344CB8AC3E}">
        <p14:creationId xmlns:p14="http://schemas.microsoft.com/office/powerpoint/2010/main" val="95146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868693"/>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Imperialism YouTube Video</a:t>
            </a:r>
          </a:p>
          <a:p>
            <a:pPr marL="342900" indent="-342900">
              <a:lnSpc>
                <a:spcPct val="107000"/>
              </a:lnSpc>
              <a:spcAft>
                <a:spcPts val="600"/>
              </a:spcAft>
              <a:buFont typeface="Arial" panose="020B0604020202020204" pitchFamily="34" charset="0"/>
              <a:buChar char="•"/>
            </a:pPr>
            <a:r>
              <a:rPr lang="en-US" sz="2300" dirty="0">
                <a:latin typeface="KG First Time In Forever" panose="02000506000000020003" pitchFamily="2" charset="0"/>
                <a:ea typeface="KBScaredStraight" panose="02000603000000000000" pitchFamily="2" charset="0"/>
                <a:cs typeface="Arial" panose="020B0604020202020204" pitchFamily="34" charset="0"/>
              </a:rPr>
              <a:t>Have the students draw a scene from a movie (made-up) that captures an important event from the Age of Imperialism (empire building in Africa).</a:t>
            </a:r>
          </a:p>
          <a:p>
            <a:pPr marL="342900" indent="-342900">
              <a:lnSpc>
                <a:spcPct val="107000"/>
              </a:lnSpc>
              <a:spcAft>
                <a:spcPts val="600"/>
              </a:spcAft>
              <a:buFont typeface="Arial" panose="020B0604020202020204" pitchFamily="34" charset="0"/>
              <a:buChar char="•"/>
            </a:pPr>
            <a:r>
              <a:rPr lang="en-US" sz="2300" dirty="0">
                <a:latin typeface="KG First Time In Forever" panose="02000506000000020003" pitchFamily="2" charset="0"/>
                <a:ea typeface="KBScaredStraight" panose="02000603000000000000" pitchFamily="2" charset="0"/>
                <a:cs typeface="Arial" panose="020B0604020202020204" pitchFamily="34" charset="0"/>
              </a:rPr>
              <a:t>They should write a description of what’s happening in the scene, when it occurred (“published”), and a title of the movie.</a:t>
            </a:r>
          </a:p>
          <a:p>
            <a:pPr marL="342900" indent="-342900">
              <a:lnSpc>
                <a:spcPct val="107000"/>
              </a:lnSpc>
              <a:spcAft>
                <a:spcPts val="600"/>
              </a:spcAft>
              <a:buFont typeface="Arial" panose="020B0604020202020204" pitchFamily="34" charset="0"/>
              <a:buChar char="•"/>
            </a:pPr>
            <a:r>
              <a:rPr lang="en-US" sz="2300" dirty="0">
                <a:latin typeface="KG First Time In Forever" panose="02000506000000020003" pitchFamily="2" charset="0"/>
                <a:ea typeface="KBScaredStraight" panose="02000603000000000000" pitchFamily="2" charset="0"/>
                <a:cs typeface="Arial" panose="020B0604020202020204" pitchFamily="34" charset="0"/>
              </a:rPr>
              <a:t>They will also draw scenes from 4 related videos (other things that they learned about European empire building in Africa). </a:t>
            </a:r>
          </a:p>
          <a:p>
            <a:pPr marL="342900" indent="-342900">
              <a:lnSpc>
                <a:spcPct val="107000"/>
              </a:lnSpc>
              <a:spcAft>
                <a:spcPts val="600"/>
              </a:spcAft>
              <a:buFont typeface="Arial" panose="020B0604020202020204" pitchFamily="34" charset="0"/>
              <a:buChar char="•"/>
            </a:pPr>
            <a:r>
              <a:rPr lang="en-US" sz="2300" dirty="0">
                <a:latin typeface="KG First Time In Forever" panose="02000506000000020003" pitchFamily="2" charset="0"/>
                <a:ea typeface="KBScaredStraight" panose="02000603000000000000" pitchFamily="2" charset="0"/>
                <a:cs typeface="Arial" panose="020B0604020202020204" pitchFamily="34" charset="0"/>
              </a:rPr>
              <a:t>*Project the directions slide (red) onto the board so that the students know what goes in each section.</a:t>
            </a:r>
          </a:p>
          <a:p>
            <a:pPr marL="342900" indent="-3429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677484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948" y="6644757"/>
            <a:ext cx="1989938"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Brain Wrinkles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2059" b="20588"/>
          <a:stretch/>
        </p:blipFill>
        <p:spPr>
          <a:xfrm>
            <a:off x="0" y="214888"/>
            <a:ext cx="1352987" cy="548640"/>
          </a:xfrm>
          <a:prstGeom prst="rect">
            <a:avLst/>
          </a:prstGeom>
        </p:spPr>
      </p:pic>
      <p:sp>
        <p:nvSpPr>
          <p:cNvPr id="6" name="Rectangle 5"/>
          <p:cNvSpPr/>
          <p:nvPr/>
        </p:nvSpPr>
        <p:spPr>
          <a:xfrm>
            <a:off x="1313442" y="336797"/>
            <a:ext cx="7170644" cy="30255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8229600" y="337929"/>
            <a:ext cx="709332" cy="302558"/>
          </a:xfrm>
          <a:prstGeom prst="rect">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312" y="386338"/>
            <a:ext cx="206428" cy="205740"/>
          </a:xfrm>
          <a:prstGeom prst="rect">
            <a:avLst/>
          </a:prstGeom>
        </p:spPr>
      </p:pic>
      <p:graphicFrame>
        <p:nvGraphicFramePr>
          <p:cNvPr id="11" name="Table 10"/>
          <p:cNvGraphicFramePr>
            <a:graphicFrameLocks noGrp="1"/>
          </p:cNvGraphicFramePr>
          <p:nvPr>
            <p:extLst/>
          </p:nvPr>
        </p:nvGraphicFramePr>
        <p:xfrm>
          <a:off x="6834696" y="961316"/>
          <a:ext cx="2168338" cy="5683440"/>
        </p:xfrm>
        <a:graphic>
          <a:graphicData uri="http://schemas.openxmlformats.org/drawingml/2006/table">
            <a:tbl>
              <a:tblPr firstRow="1" bandRow="1">
                <a:tableStyleId>{5940675A-B579-460E-94D1-54222C63F5DA}</a:tableStyleId>
              </a:tblPr>
              <a:tblGrid>
                <a:gridCol w="2168338">
                  <a:extLst>
                    <a:ext uri="{9D8B030D-6E8A-4147-A177-3AD203B41FA5}">
                      <a16:colId xmlns:a16="http://schemas.microsoft.com/office/drawing/2014/main" val="20000"/>
                    </a:ext>
                  </a:extLst>
                </a:gridCol>
              </a:tblGrid>
              <a:tr h="1420860">
                <a:tc>
                  <a:txBody>
                    <a:bodyPr/>
                    <a:lstStyle/>
                    <a:p>
                      <a:endParaRPr lang="en-US" sz="1400" dirty="0"/>
                    </a:p>
                  </a:txBody>
                  <a:tcPr marL="68580" marR="68580" marT="34290" marB="34290"/>
                </a:tc>
                <a:extLst>
                  <a:ext uri="{0D108BD9-81ED-4DB2-BD59-A6C34878D82A}">
                    <a16:rowId xmlns:a16="http://schemas.microsoft.com/office/drawing/2014/main" val="10000"/>
                  </a:ext>
                </a:extLst>
              </a:tr>
              <a:tr h="1420860">
                <a:tc>
                  <a:txBody>
                    <a:bodyPr/>
                    <a:lstStyle/>
                    <a:p>
                      <a:endParaRPr lang="en-US" sz="1400" dirty="0"/>
                    </a:p>
                  </a:txBody>
                  <a:tcPr marL="68580" marR="68580" marT="34290" marB="34290"/>
                </a:tc>
                <a:extLst>
                  <a:ext uri="{0D108BD9-81ED-4DB2-BD59-A6C34878D82A}">
                    <a16:rowId xmlns:a16="http://schemas.microsoft.com/office/drawing/2014/main" val="10001"/>
                  </a:ext>
                </a:extLst>
              </a:tr>
              <a:tr h="1420860">
                <a:tc>
                  <a:txBody>
                    <a:bodyPr/>
                    <a:lstStyle/>
                    <a:p>
                      <a:endParaRPr lang="en-US" sz="1400" dirty="0"/>
                    </a:p>
                  </a:txBody>
                  <a:tcPr marL="68580" marR="68580" marT="34290" marB="34290"/>
                </a:tc>
                <a:extLst>
                  <a:ext uri="{0D108BD9-81ED-4DB2-BD59-A6C34878D82A}">
                    <a16:rowId xmlns:a16="http://schemas.microsoft.com/office/drawing/2014/main" val="10002"/>
                  </a:ext>
                </a:extLst>
              </a:tr>
              <a:tr h="1420860">
                <a:tc>
                  <a:txBody>
                    <a:bodyPr/>
                    <a:lstStyle/>
                    <a:p>
                      <a:endParaRPr lang="en-US" sz="1400" dirty="0"/>
                    </a:p>
                  </a:txBody>
                  <a:tcPr marL="68580" marR="68580" marT="34290" marB="34290"/>
                </a:tc>
                <a:extLst>
                  <a:ext uri="{0D108BD9-81ED-4DB2-BD59-A6C34878D82A}">
                    <a16:rowId xmlns:a16="http://schemas.microsoft.com/office/drawing/2014/main" val="10003"/>
                  </a:ext>
                </a:extLst>
              </a:tr>
            </a:tbl>
          </a:graphicData>
        </a:graphic>
      </p:graphicFrame>
      <p:sp>
        <p:nvSpPr>
          <p:cNvPr id="12" name="Rectangle 11"/>
          <p:cNvSpPr/>
          <p:nvPr/>
        </p:nvSpPr>
        <p:spPr>
          <a:xfrm>
            <a:off x="131109" y="4447614"/>
            <a:ext cx="6535271" cy="21971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31109" y="4447615"/>
            <a:ext cx="6535271" cy="198344"/>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31109" y="4678906"/>
            <a:ext cx="6535271" cy="3106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0" name="Straight Connector 19"/>
          <p:cNvCxnSpPr/>
          <p:nvPr/>
        </p:nvCxnSpPr>
        <p:spPr>
          <a:xfrm>
            <a:off x="4498041" y="4696035"/>
            <a:ext cx="0" cy="1948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77168" y="5009705"/>
            <a:ext cx="30590" cy="16459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Isosceles Triangle 22"/>
          <p:cNvSpPr/>
          <p:nvPr/>
        </p:nvSpPr>
        <p:spPr>
          <a:xfrm rot="5400000">
            <a:off x="253142" y="4466777"/>
            <a:ext cx="205740" cy="20574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131109" y="4370799"/>
            <a:ext cx="6535271" cy="6858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131109" y="4369623"/>
            <a:ext cx="4252632" cy="70981"/>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rot="5400000">
            <a:off x="4273475" y="4328609"/>
            <a:ext cx="137160" cy="1371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31109" y="932869"/>
            <a:ext cx="6535271" cy="57118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6827745" y="932869"/>
            <a:ext cx="2175289" cy="57118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0" name="Picture 29"/>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679002" y="5208833"/>
            <a:ext cx="698434" cy="731520"/>
          </a:xfrm>
          <a:prstGeom prst="rect">
            <a:avLst/>
          </a:prstGeom>
        </p:spPr>
      </p:pic>
      <p:pic>
        <p:nvPicPr>
          <p:cNvPr id="31" name="Picture 30"/>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flipV="1">
            <a:off x="5768214" y="5221372"/>
            <a:ext cx="698434" cy="731520"/>
          </a:xfrm>
          <a:prstGeom prst="rect">
            <a:avLst/>
          </a:prstGeom>
        </p:spPr>
      </p:pic>
      <p:pic>
        <p:nvPicPr>
          <p:cNvPr id="33" name="Picture 3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24152" y="4432487"/>
            <a:ext cx="274320" cy="274320"/>
          </a:xfrm>
          <a:prstGeom prst="rect">
            <a:avLst/>
          </a:prstGeom>
        </p:spPr>
      </p:pic>
      <p:sp>
        <p:nvSpPr>
          <p:cNvPr id="34" name="TextBox 33"/>
          <p:cNvSpPr txBox="1"/>
          <p:nvPr/>
        </p:nvSpPr>
        <p:spPr>
          <a:xfrm>
            <a:off x="131109" y="5009705"/>
            <a:ext cx="1401856"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Description:</a:t>
            </a:r>
          </a:p>
        </p:txBody>
      </p:sp>
      <p:sp>
        <p:nvSpPr>
          <p:cNvPr id="35" name="TextBox 34"/>
          <p:cNvSpPr txBox="1"/>
          <p:nvPr/>
        </p:nvSpPr>
        <p:spPr>
          <a:xfrm>
            <a:off x="131109" y="4678906"/>
            <a:ext cx="1401856"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Title:</a:t>
            </a:r>
          </a:p>
        </p:txBody>
      </p:sp>
      <p:sp>
        <p:nvSpPr>
          <p:cNvPr id="36" name="TextBox 35"/>
          <p:cNvSpPr txBox="1"/>
          <p:nvPr/>
        </p:nvSpPr>
        <p:spPr>
          <a:xfrm>
            <a:off x="4498041" y="4687717"/>
            <a:ext cx="1401856"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Published:</a:t>
            </a:r>
          </a:p>
        </p:txBody>
      </p:sp>
      <p:sp>
        <p:nvSpPr>
          <p:cNvPr id="38" name="TextBox 37"/>
          <p:cNvSpPr txBox="1"/>
          <p:nvPr/>
        </p:nvSpPr>
        <p:spPr>
          <a:xfrm>
            <a:off x="4498041" y="6229257"/>
            <a:ext cx="1092575" cy="276999"/>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__________</a:t>
            </a:r>
          </a:p>
        </p:txBody>
      </p:sp>
      <p:sp>
        <p:nvSpPr>
          <p:cNvPr id="39" name="TextBox 38"/>
          <p:cNvSpPr txBox="1"/>
          <p:nvPr/>
        </p:nvSpPr>
        <p:spPr>
          <a:xfrm>
            <a:off x="5577168" y="6212401"/>
            <a:ext cx="1092575" cy="276999"/>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__________</a:t>
            </a:r>
          </a:p>
        </p:txBody>
      </p:sp>
      <p:sp>
        <p:nvSpPr>
          <p:cNvPr id="40" name="TextBox 39"/>
          <p:cNvSpPr txBox="1"/>
          <p:nvPr/>
        </p:nvSpPr>
        <p:spPr>
          <a:xfrm>
            <a:off x="6763643" y="655870"/>
            <a:ext cx="2175289" cy="276999"/>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Related Videos:</a:t>
            </a:r>
          </a:p>
        </p:txBody>
      </p:sp>
      <p:sp>
        <p:nvSpPr>
          <p:cNvPr id="28" name="TextBox 27"/>
          <p:cNvSpPr txBox="1"/>
          <p:nvPr/>
        </p:nvSpPr>
        <p:spPr>
          <a:xfrm>
            <a:off x="466108" y="2086765"/>
            <a:ext cx="5865271" cy="1569660"/>
          </a:xfrm>
          <a:prstGeom prst="rect">
            <a:avLst/>
          </a:prstGeom>
          <a:noFill/>
        </p:spPr>
        <p:txBody>
          <a:bodyPr wrap="square" rtlCol="0">
            <a:spAutoFit/>
          </a:bodyPr>
          <a:lstStyle/>
          <a:p>
            <a:pPr algn="ct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Draw a screen capture of a video of an important event from the Age of Imperialism (specifically empire building in Africa).</a:t>
            </a:r>
          </a:p>
        </p:txBody>
      </p:sp>
      <p:sp>
        <p:nvSpPr>
          <p:cNvPr id="29" name="TextBox 28"/>
          <p:cNvSpPr txBox="1"/>
          <p:nvPr/>
        </p:nvSpPr>
        <p:spPr>
          <a:xfrm>
            <a:off x="1352987" y="356985"/>
            <a:ext cx="6695296" cy="338554"/>
          </a:xfrm>
          <a:prstGeom prst="rect">
            <a:avLst/>
          </a:prstGeom>
          <a:noFill/>
        </p:spPr>
        <p:txBody>
          <a:bodyPr wrap="square" rtlCol="0">
            <a:spAutoFit/>
          </a:bodyPr>
          <a:lstStyle/>
          <a:p>
            <a:pPr algn="ct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rPr>
              <a:t>List key vocabulary terms that relate to the topic</a:t>
            </a:r>
          </a:p>
        </p:txBody>
      </p:sp>
      <p:sp>
        <p:nvSpPr>
          <p:cNvPr id="32" name="TextBox 31"/>
          <p:cNvSpPr txBox="1"/>
          <p:nvPr/>
        </p:nvSpPr>
        <p:spPr>
          <a:xfrm>
            <a:off x="6834696" y="988493"/>
            <a:ext cx="2175289" cy="1754326"/>
          </a:xfrm>
          <a:prstGeom prst="rect">
            <a:avLst/>
          </a:prstGeom>
          <a:noFill/>
        </p:spPr>
        <p:txBody>
          <a:bodyPr wrap="square" rtlCol="0">
            <a:spAutoFit/>
          </a:bodyPr>
          <a:lstStyle/>
          <a:p>
            <a:pPr algn="ct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Draw a scene or symbol for 4 related videos. Write the title underneath each one.</a:t>
            </a:r>
          </a:p>
        </p:txBody>
      </p:sp>
      <p:sp>
        <p:nvSpPr>
          <p:cNvPr id="37" name="TextBox 36"/>
          <p:cNvSpPr txBox="1"/>
          <p:nvPr/>
        </p:nvSpPr>
        <p:spPr>
          <a:xfrm>
            <a:off x="4343400" y="6136485"/>
            <a:ext cx="1401856" cy="338554"/>
          </a:xfrm>
          <a:prstGeom prst="rect">
            <a:avLst/>
          </a:prstGeom>
          <a:noFill/>
        </p:spPr>
        <p:txBody>
          <a:bodyPr wrap="square" rtlCol="0">
            <a:spAutoFit/>
          </a:bodyPr>
          <a:lstStyle/>
          <a:p>
            <a:pPr algn="ct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rPr>
              <a:t>Likes #</a:t>
            </a:r>
          </a:p>
        </p:txBody>
      </p:sp>
      <p:sp>
        <p:nvSpPr>
          <p:cNvPr id="41" name="TextBox 40"/>
          <p:cNvSpPr txBox="1"/>
          <p:nvPr/>
        </p:nvSpPr>
        <p:spPr>
          <a:xfrm>
            <a:off x="5468581" y="6143151"/>
            <a:ext cx="1401856" cy="338554"/>
          </a:xfrm>
          <a:prstGeom prst="rect">
            <a:avLst/>
          </a:prstGeom>
          <a:noFill/>
        </p:spPr>
        <p:txBody>
          <a:bodyPr wrap="square" rtlCol="0">
            <a:spAutoFit/>
          </a:bodyPr>
          <a:lstStyle/>
          <a:p>
            <a:pPr algn="ctr"/>
            <a:r>
              <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rPr>
              <a:t>Dislikes #</a:t>
            </a:r>
          </a:p>
        </p:txBody>
      </p:sp>
      <p:sp>
        <p:nvSpPr>
          <p:cNvPr id="42" name="TextBox 41"/>
          <p:cNvSpPr txBox="1"/>
          <p:nvPr/>
        </p:nvSpPr>
        <p:spPr>
          <a:xfrm>
            <a:off x="203218" y="5283790"/>
            <a:ext cx="4274485" cy="369332"/>
          </a:xfrm>
          <a:prstGeom prst="rect">
            <a:avLst/>
          </a:prstGeom>
          <a:noFill/>
        </p:spPr>
        <p:txBody>
          <a:bodyPr wrap="square" rtlCol="0">
            <a:spAutoFit/>
          </a:bodyPr>
          <a:lstStyle/>
          <a:p>
            <a:pPr algn="ct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Write a summary of the event.</a:t>
            </a:r>
          </a:p>
        </p:txBody>
      </p:sp>
      <p:sp>
        <p:nvSpPr>
          <p:cNvPr id="43" name="TextBox 42"/>
          <p:cNvSpPr txBox="1"/>
          <p:nvPr/>
        </p:nvSpPr>
        <p:spPr>
          <a:xfrm>
            <a:off x="-377587" y="4692688"/>
            <a:ext cx="4274485" cy="369332"/>
          </a:xfrm>
          <a:prstGeom prst="rect">
            <a:avLst/>
          </a:prstGeom>
          <a:noFill/>
        </p:spPr>
        <p:txBody>
          <a:bodyPr wrap="square" rtlCol="0">
            <a:spAutoFit/>
          </a:bodyPr>
          <a:lstStyle/>
          <a:p>
            <a:pPr algn="ct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Write a catchy title.</a:t>
            </a:r>
          </a:p>
        </p:txBody>
      </p:sp>
      <p:sp>
        <p:nvSpPr>
          <p:cNvPr id="44" name="TextBox 43"/>
          <p:cNvSpPr txBox="1"/>
          <p:nvPr/>
        </p:nvSpPr>
        <p:spPr>
          <a:xfrm>
            <a:off x="3773461" y="4696035"/>
            <a:ext cx="4274485" cy="307777"/>
          </a:xfrm>
          <a:prstGeom prst="rect">
            <a:avLst/>
          </a:prstGeom>
          <a:noFill/>
        </p:spPr>
        <p:txBody>
          <a:bodyPr wrap="square" rtlCol="0">
            <a:spAutoFit/>
          </a:bodyPr>
          <a:lstStyle/>
          <a:p>
            <a:pPr algn="ct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Date this occurred</a:t>
            </a:r>
          </a:p>
        </p:txBody>
      </p:sp>
      <p:sp>
        <p:nvSpPr>
          <p:cNvPr id="2" name="TextBox 1"/>
          <p:cNvSpPr txBox="1"/>
          <p:nvPr/>
        </p:nvSpPr>
        <p:spPr>
          <a:xfrm>
            <a:off x="-43702" y="175679"/>
            <a:ext cx="595032" cy="600164"/>
          </a:xfrm>
          <a:prstGeom prst="rect">
            <a:avLst/>
          </a:prstGeom>
          <a:solidFill>
            <a:schemeClr val="bg1"/>
          </a:solidFill>
        </p:spPr>
        <p:txBody>
          <a:bodyPr wrap="square" rtlCol="0">
            <a:spAutoFit/>
          </a:bodyPr>
          <a:lstStyle/>
          <a:p>
            <a:r>
              <a:rPr lang="en-US" sz="3300" b="1" dirty="0">
                <a:effectLst>
                  <a:outerShdw blurRad="38100" dist="38100" dir="2700000" algn="tl">
                    <a:srgbClr val="000000">
                      <a:alpha val="43137"/>
                    </a:srgbClr>
                  </a:outerShdw>
                </a:effectLst>
              </a:rPr>
              <a:t>SS</a:t>
            </a:r>
          </a:p>
        </p:txBody>
      </p:sp>
    </p:spTree>
    <p:extLst>
      <p:ext uri="{BB962C8B-B14F-4D97-AF65-F5344CB8AC3E}">
        <p14:creationId xmlns:p14="http://schemas.microsoft.com/office/powerpoint/2010/main" val="41728459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2948" y="6644757"/>
            <a:ext cx="1989938" cy="261610"/>
          </a:xfrm>
          <a:prstGeom prst="rect">
            <a:avLst/>
          </a:prstGeom>
          <a:noFill/>
        </p:spPr>
        <p:txBody>
          <a:bodyPr wrap="square" rtlCol="0">
            <a:spAutoFit/>
          </a:bodyPr>
          <a:lstStyle/>
          <a:p>
            <a:r>
              <a:rPr lang="en-US" sz="1100" dirty="0">
                <a:latin typeface="KBScaredStraight" panose="02000603000000000000" pitchFamily="2" charset="0"/>
                <a:ea typeface="KBScaredStraight" panose="02000603000000000000" pitchFamily="2" charset="0"/>
              </a:rPr>
              <a:t>© Brain Wrinkles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2059" b="20588"/>
          <a:stretch/>
        </p:blipFill>
        <p:spPr>
          <a:xfrm>
            <a:off x="0" y="214888"/>
            <a:ext cx="1352987" cy="548640"/>
          </a:xfrm>
          <a:prstGeom prst="rect">
            <a:avLst/>
          </a:prstGeom>
        </p:spPr>
      </p:pic>
      <p:sp>
        <p:nvSpPr>
          <p:cNvPr id="6" name="Rectangle 5"/>
          <p:cNvSpPr/>
          <p:nvPr/>
        </p:nvSpPr>
        <p:spPr>
          <a:xfrm>
            <a:off x="1313442" y="336797"/>
            <a:ext cx="7170644" cy="30255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8229600" y="337929"/>
            <a:ext cx="709332" cy="302558"/>
          </a:xfrm>
          <a:prstGeom prst="rect">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312" y="386338"/>
            <a:ext cx="206428" cy="205740"/>
          </a:xfrm>
          <a:prstGeom prst="rect">
            <a:avLst/>
          </a:prstGeom>
        </p:spPr>
      </p:pic>
      <p:graphicFrame>
        <p:nvGraphicFramePr>
          <p:cNvPr id="11" name="Table 10"/>
          <p:cNvGraphicFramePr>
            <a:graphicFrameLocks noGrp="1"/>
          </p:cNvGraphicFramePr>
          <p:nvPr/>
        </p:nvGraphicFramePr>
        <p:xfrm>
          <a:off x="6834696" y="961316"/>
          <a:ext cx="2168338" cy="5683440"/>
        </p:xfrm>
        <a:graphic>
          <a:graphicData uri="http://schemas.openxmlformats.org/drawingml/2006/table">
            <a:tbl>
              <a:tblPr firstRow="1" bandRow="1">
                <a:tableStyleId>{5940675A-B579-460E-94D1-54222C63F5DA}</a:tableStyleId>
              </a:tblPr>
              <a:tblGrid>
                <a:gridCol w="2168338">
                  <a:extLst>
                    <a:ext uri="{9D8B030D-6E8A-4147-A177-3AD203B41FA5}">
                      <a16:colId xmlns:a16="http://schemas.microsoft.com/office/drawing/2014/main" val="20000"/>
                    </a:ext>
                  </a:extLst>
                </a:gridCol>
              </a:tblGrid>
              <a:tr h="1420860">
                <a:tc>
                  <a:txBody>
                    <a:bodyPr/>
                    <a:lstStyle/>
                    <a:p>
                      <a:endParaRPr lang="en-US" sz="1400" dirty="0"/>
                    </a:p>
                  </a:txBody>
                  <a:tcPr marL="68580" marR="68580" marT="34290" marB="34290"/>
                </a:tc>
                <a:extLst>
                  <a:ext uri="{0D108BD9-81ED-4DB2-BD59-A6C34878D82A}">
                    <a16:rowId xmlns:a16="http://schemas.microsoft.com/office/drawing/2014/main" val="10000"/>
                  </a:ext>
                </a:extLst>
              </a:tr>
              <a:tr h="1420860">
                <a:tc>
                  <a:txBody>
                    <a:bodyPr/>
                    <a:lstStyle/>
                    <a:p>
                      <a:endParaRPr lang="en-US" sz="1400" dirty="0"/>
                    </a:p>
                  </a:txBody>
                  <a:tcPr marL="68580" marR="68580" marT="34290" marB="34290"/>
                </a:tc>
                <a:extLst>
                  <a:ext uri="{0D108BD9-81ED-4DB2-BD59-A6C34878D82A}">
                    <a16:rowId xmlns:a16="http://schemas.microsoft.com/office/drawing/2014/main" val="10001"/>
                  </a:ext>
                </a:extLst>
              </a:tr>
              <a:tr h="1420860">
                <a:tc>
                  <a:txBody>
                    <a:bodyPr/>
                    <a:lstStyle/>
                    <a:p>
                      <a:endParaRPr lang="en-US" sz="1400" dirty="0"/>
                    </a:p>
                  </a:txBody>
                  <a:tcPr marL="68580" marR="68580" marT="34290" marB="34290"/>
                </a:tc>
                <a:extLst>
                  <a:ext uri="{0D108BD9-81ED-4DB2-BD59-A6C34878D82A}">
                    <a16:rowId xmlns:a16="http://schemas.microsoft.com/office/drawing/2014/main" val="10002"/>
                  </a:ext>
                </a:extLst>
              </a:tr>
              <a:tr h="1420860">
                <a:tc>
                  <a:txBody>
                    <a:bodyPr/>
                    <a:lstStyle/>
                    <a:p>
                      <a:endParaRPr lang="en-US" sz="1400" dirty="0"/>
                    </a:p>
                  </a:txBody>
                  <a:tcPr marL="68580" marR="68580" marT="34290" marB="34290"/>
                </a:tc>
                <a:extLst>
                  <a:ext uri="{0D108BD9-81ED-4DB2-BD59-A6C34878D82A}">
                    <a16:rowId xmlns:a16="http://schemas.microsoft.com/office/drawing/2014/main" val="10003"/>
                  </a:ext>
                </a:extLst>
              </a:tr>
            </a:tbl>
          </a:graphicData>
        </a:graphic>
      </p:graphicFrame>
      <p:sp>
        <p:nvSpPr>
          <p:cNvPr id="12" name="Rectangle 11"/>
          <p:cNvSpPr/>
          <p:nvPr/>
        </p:nvSpPr>
        <p:spPr>
          <a:xfrm>
            <a:off x="131109" y="4447614"/>
            <a:ext cx="6535271" cy="21971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31109" y="4447615"/>
            <a:ext cx="6535271" cy="198344"/>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31109" y="4678906"/>
            <a:ext cx="6535271" cy="3106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0" name="Straight Connector 19"/>
          <p:cNvCxnSpPr/>
          <p:nvPr/>
        </p:nvCxnSpPr>
        <p:spPr>
          <a:xfrm>
            <a:off x="4498041" y="4696035"/>
            <a:ext cx="0" cy="1948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577168" y="5009705"/>
            <a:ext cx="30590" cy="16459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Isosceles Triangle 22"/>
          <p:cNvSpPr/>
          <p:nvPr/>
        </p:nvSpPr>
        <p:spPr>
          <a:xfrm rot="5400000">
            <a:off x="253142" y="4466777"/>
            <a:ext cx="205740" cy="20574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131109" y="4370799"/>
            <a:ext cx="6535271" cy="68580"/>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131109" y="4369623"/>
            <a:ext cx="4252632" cy="70981"/>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rot="5400000">
            <a:off x="4273475" y="4328609"/>
            <a:ext cx="137160" cy="13716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31109" y="932869"/>
            <a:ext cx="6535271" cy="571188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6827745" y="932869"/>
            <a:ext cx="2175289" cy="571188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0" name="Picture 29"/>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679002" y="5208833"/>
            <a:ext cx="698434" cy="731520"/>
          </a:xfrm>
          <a:prstGeom prst="rect">
            <a:avLst/>
          </a:prstGeom>
        </p:spPr>
      </p:pic>
      <p:pic>
        <p:nvPicPr>
          <p:cNvPr id="31" name="Picture 30"/>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flipV="1">
            <a:off x="5765760" y="5304635"/>
            <a:ext cx="698434" cy="731520"/>
          </a:xfrm>
          <a:prstGeom prst="rect">
            <a:avLst/>
          </a:prstGeom>
        </p:spPr>
      </p:pic>
      <p:pic>
        <p:nvPicPr>
          <p:cNvPr id="33" name="Picture 3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24152" y="4432487"/>
            <a:ext cx="274320" cy="274320"/>
          </a:xfrm>
          <a:prstGeom prst="rect">
            <a:avLst/>
          </a:prstGeom>
        </p:spPr>
      </p:pic>
      <p:sp>
        <p:nvSpPr>
          <p:cNvPr id="34" name="TextBox 33"/>
          <p:cNvSpPr txBox="1"/>
          <p:nvPr/>
        </p:nvSpPr>
        <p:spPr>
          <a:xfrm>
            <a:off x="131109" y="5009705"/>
            <a:ext cx="1401856"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Description:</a:t>
            </a:r>
          </a:p>
        </p:txBody>
      </p:sp>
      <p:sp>
        <p:nvSpPr>
          <p:cNvPr id="35" name="TextBox 34"/>
          <p:cNvSpPr txBox="1"/>
          <p:nvPr/>
        </p:nvSpPr>
        <p:spPr>
          <a:xfrm>
            <a:off x="131109" y="4678906"/>
            <a:ext cx="1401856"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Title:</a:t>
            </a:r>
          </a:p>
        </p:txBody>
      </p:sp>
      <p:sp>
        <p:nvSpPr>
          <p:cNvPr id="36" name="TextBox 35"/>
          <p:cNvSpPr txBox="1"/>
          <p:nvPr/>
        </p:nvSpPr>
        <p:spPr>
          <a:xfrm>
            <a:off x="4498041" y="4687717"/>
            <a:ext cx="1401856" cy="276999"/>
          </a:xfrm>
          <a:prstGeom prst="rect">
            <a:avLst/>
          </a:prstGeom>
          <a:noFill/>
        </p:spPr>
        <p:txBody>
          <a:bodyPr wrap="square" rtlCol="0">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Published:</a:t>
            </a:r>
          </a:p>
        </p:txBody>
      </p:sp>
      <p:sp>
        <p:nvSpPr>
          <p:cNvPr id="38" name="TextBox 37"/>
          <p:cNvSpPr txBox="1"/>
          <p:nvPr/>
        </p:nvSpPr>
        <p:spPr>
          <a:xfrm>
            <a:off x="4498041" y="6229257"/>
            <a:ext cx="1092575" cy="276999"/>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__________</a:t>
            </a:r>
          </a:p>
        </p:txBody>
      </p:sp>
      <p:sp>
        <p:nvSpPr>
          <p:cNvPr id="39" name="TextBox 38"/>
          <p:cNvSpPr txBox="1"/>
          <p:nvPr/>
        </p:nvSpPr>
        <p:spPr>
          <a:xfrm>
            <a:off x="5577168" y="6212401"/>
            <a:ext cx="1092575" cy="276999"/>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__________</a:t>
            </a:r>
          </a:p>
        </p:txBody>
      </p:sp>
      <p:sp>
        <p:nvSpPr>
          <p:cNvPr id="40" name="TextBox 39"/>
          <p:cNvSpPr txBox="1"/>
          <p:nvPr/>
        </p:nvSpPr>
        <p:spPr>
          <a:xfrm>
            <a:off x="6763643" y="655870"/>
            <a:ext cx="2175289" cy="276999"/>
          </a:xfrm>
          <a:prstGeom prst="rect">
            <a:avLst/>
          </a:prstGeom>
          <a:noFill/>
        </p:spPr>
        <p:txBody>
          <a:bodyPr wrap="square" rtlCol="0">
            <a:spAutoFit/>
          </a:bodyPr>
          <a:lstStyle/>
          <a:p>
            <a:pPr algn="ctr"/>
            <a:r>
              <a:rPr lang="en-US" sz="1200" dirty="0">
                <a:latin typeface="Tahoma" panose="020B0604030504040204" pitchFamily="34" charset="0"/>
                <a:ea typeface="Tahoma" panose="020B0604030504040204" pitchFamily="34" charset="0"/>
                <a:cs typeface="Tahoma" panose="020B0604030504040204" pitchFamily="34" charset="0"/>
              </a:rPr>
              <a:t>Related Videos:</a:t>
            </a:r>
          </a:p>
        </p:txBody>
      </p:sp>
      <p:sp>
        <p:nvSpPr>
          <p:cNvPr id="2" name="TextBox 1"/>
          <p:cNvSpPr txBox="1"/>
          <p:nvPr/>
        </p:nvSpPr>
        <p:spPr>
          <a:xfrm>
            <a:off x="-43702" y="175679"/>
            <a:ext cx="595032" cy="600164"/>
          </a:xfrm>
          <a:prstGeom prst="rect">
            <a:avLst/>
          </a:prstGeom>
          <a:solidFill>
            <a:schemeClr val="bg1"/>
          </a:solidFill>
        </p:spPr>
        <p:txBody>
          <a:bodyPr wrap="square" rtlCol="0">
            <a:spAutoFit/>
          </a:bodyPr>
          <a:lstStyle/>
          <a:p>
            <a:r>
              <a:rPr lang="en-US" sz="3300" b="1" dirty="0">
                <a:effectLst>
                  <a:outerShdw blurRad="38100" dist="38100" dir="2700000" algn="tl">
                    <a:srgbClr val="000000">
                      <a:alpha val="43137"/>
                    </a:srgbClr>
                  </a:outerShdw>
                </a:effectLst>
              </a:rPr>
              <a:t>SS</a:t>
            </a:r>
          </a:p>
        </p:txBody>
      </p:sp>
    </p:spTree>
    <p:extLst>
      <p:ext uri="{BB962C8B-B14F-4D97-AF65-F5344CB8AC3E}">
        <p14:creationId xmlns:p14="http://schemas.microsoft.com/office/powerpoint/2010/main" val="20522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441140"/>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Citation for Injustice</a:t>
            </a:r>
          </a:p>
          <a:p>
            <a:pPr marL="571500" indent="-571500">
              <a:buFont typeface="Arial" panose="020B0604020202020204" pitchFamily="34" charset="0"/>
              <a:buChar char="•"/>
            </a:pPr>
            <a:endParaRPr lang="en-US" sz="1600" dirty="0">
              <a:solidFill>
                <a:srgbClr val="FF0000"/>
              </a:solidFill>
              <a:latin typeface="KBScaredStraight" panose="02000603000000000000"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cs typeface="Arial" panose="020B0604020202020204" pitchFamily="34" charset="0"/>
              </a:rPr>
              <a:t>Print off the Citation for Injustice handout for each student.</a:t>
            </a:r>
          </a:p>
          <a:p>
            <a:pPr marL="342900" indent="-3429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The students will write a “ticket” to a European imperialist (Offender) for his poor treatment of the Africans. They should describe how the European treated the Africans during this time period. Then, they will write how they think the European should have treated the Africans.</a:t>
            </a:r>
          </a:p>
          <a:p>
            <a:pPr marL="342900" indent="-342900">
              <a:buFont typeface="Arial" panose="020B0604020202020204" pitchFamily="34" charset="0"/>
              <a:buChar char="•"/>
            </a:pPr>
            <a:endParaRPr lang="en-US" sz="14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In the “polaroid picture”, they will draw a scene that shows the poor treatment of Africans by Europeans during the Scramble for Africa.</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99818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528059" y="3207334"/>
            <a:ext cx="6537111" cy="423193"/>
          </a:xfrm>
          <a:prstGeom prst="rect">
            <a:avLst/>
          </a:prstGeom>
          <a:noFill/>
        </p:spPr>
        <p:txBody>
          <a:bodyPr wrap="none" lIns="68580" tIns="34290" rIns="68580" bIns="34290">
            <a:spAutoFit/>
          </a:bodyPr>
          <a:lstStyle/>
          <a:p>
            <a:pPr algn="ctr"/>
            <a:r>
              <a:rPr lang="en-US" sz="23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Partitioning Across Africa CLOZE Notes 2</a:t>
            </a:r>
          </a:p>
        </p:txBody>
      </p:sp>
      <p:sp>
        <p:nvSpPr>
          <p:cNvPr id="6" name="TextBox 5"/>
          <p:cNvSpPr txBox="1"/>
          <p:nvPr/>
        </p:nvSpPr>
        <p:spPr>
          <a:xfrm rot="5400000">
            <a:off x="1112414" y="-728359"/>
            <a:ext cx="6642848" cy="8294578"/>
          </a:xfrm>
          <a:prstGeom prst="rect">
            <a:avLst/>
          </a:prstGeom>
          <a:noFill/>
        </p:spPr>
        <p:txBody>
          <a:bodyPr wrap="square" rtlCol="0">
            <a:spAutoFit/>
          </a:bodyPr>
          <a:lstStyle/>
          <a:p>
            <a:r>
              <a:rPr lang="en-US" sz="1300" b="1" dirty="0">
                <a:latin typeface="KG First Time In Forever" panose="02000506000000020003" pitchFamily="2" charset="0"/>
                <a:ea typeface="KBScaredStraight" panose="02000603000000000000" pitchFamily="2" charset="0"/>
              </a:rPr>
              <a:t>Economic Reasons</a:t>
            </a:r>
          </a:p>
          <a:p>
            <a:pPr marL="171450" lvl="0" indent="-171450" eaLnBrk="0" fontAlgn="base" hangingPunct="0">
              <a:spcBef>
                <a:spcPct val="0"/>
              </a:spcBef>
              <a:spcAft>
                <a:spcPct val="0"/>
              </a:spcAft>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cs typeface="Times New Roman" panose="02020603050405020304" pitchFamily="18" charset="0"/>
              </a:rPr>
              <a:t>played a large part in the colonization of Africa. </a:t>
            </a:r>
          </a:p>
          <a:p>
            <a:pPr marL="171450" lvl="0" indent="-171450" eaLnBrk="0" fontAlgn="base" hangingPunct="0">
              <a:spcBef>
                <a:spcPct val="0"/>
              </a:spcBef>
              <a:spcAft>
                <a:spcPct val="0"/>
              </a:spcAft>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cs typeface="Times New Roman" panose="02020603050405020304" pitchFamily="18" charset="0"/>
              </a:rPr>
              <a:t>The 19</a:t>
            </a:r>
            <a:r>
              <a:rPr lang="en-US" sz="1300" baseline="30000" dirty="0">
                <a:latin typeface="KG First Time In Forever" panose="02000506000000020003" pitchFamily="2" charset="0"/>
                <a:ea typeface="KBScaredStraight" panose="02000603000000000000" pitchFamily="2" charset="0"/>
                <a:cs typeface="Times New Roman" panose="02020603050405020304" pitchFamily="18" charset="0"/>
              </a:rPr>
              <a:t>th</a:t>
            </a:r>
            <a:r>
              <a:rPr lang="en-US" sz="1300" dirty="0">
                <a:latin typeface="KG First Time In Forever" panose="02000506000000020003" pitchFamily="2" charset="0"/>
                <a:ea typeface="KBScaredStraight" panose="02000603000000000000" pitchFamily="2" charset="0"/>
                <a:cs typeface="Times New Roman" panose="02020603050405020304" pitchFamily="18" charset="0"/>
              </a:rPr>
              <a:t> century was a time of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cs typeface="Times New Roman" panose="02020603050405020304" pitchFamily="18" charset="0"/>
              </a:rPr>
              <a:t>in Europe (Industrial Revolution).</a:t>
            </a:r>
          </a:p>
          <a:p>
            <a:pPr marL="171450" lvl="0" indent="-171450" eaLnBrk="0" fontAlgn="base" hangingPunct="0">
              <a:spcBef>
                <a:spcPct val="0"/>
              </a:spcBef>
              <a:spcAft>
                <a:spcPct val="0"/>
              </a:spcAft>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cs typeface="Times New Roman" panose="02020603050405020304" pitchFamily="18" charset="0"/>
              </a:rPr>
              <a:t>Factories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cs typeface="Times New Roman" panose="02020603050405020304" pitchFamily="18" charset="0"/>
              </a:rPr>
              <a:t>that could be manufactured into marketable products.</a:t>
            </a:r>
            <a:r>
              <a:rPr lang="en-US" sz="1300" dirty="0">
                <a:latin typeface="KG First Time In Forever" panose="02000506000000020003" pitchFamily="2" charset="0"/>
                <a:ea typeface="KBScaredStraight" panose="02000603000000000000" pitchFamily="2" charset="0"/>
              </a:rPr>
              <a:t> </a:t>
            </a:r>
          </a:p>
          <a:p>
            <a:pPr marL="171450" indent="-171450" eaLnBrk="0" fontAlgn="base" hangingPunct="0">
              <a:spcBef>
                <a:spcPct val="0"/>
              </a:spcBef>
              <a:spcAft>
                <a:spcPct val="0"/>
              </a:spcAft>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When Europeans returned to Africa for more resources, they brought back the manufactured goods and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a:t>
            </a:r>
          </a:p>
          <a:p>
            <a:pPr marL="171450" indent="-171450" eaLnBrk="0" fontAlgn="base" hangingPunct="0">
              <a:spcBef>
                <a:spcPct val="0"/>
              </a:spcBef>
              <a:spcAft>
                <a:spcPct val="0"/>
              </a:spcAft>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Africa became a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for Europe to sell goods.</a:t>
            </a:r>
          </a:p>
          <a:p>
            <a:pPr eaLnBrk="0" fontAlgn="base" hangingPunct="0">
              <a:spcBef>
                <a:spcPct val="0"/>
              </a:spcBef>
              <a:spcAft>
                <a:spcPct val="0"/>
              </a:spcAft>
            </a:pPr>
            <a:endParaRPr lang="en-US" sz="1300" dirty="0">
              <a:latin typeface="KG First Time In Forever" panose="02000506000000020003" pitchFamily="2" charset="0"/>
              <a:ea typeface="KBScaredStraight" panose="02000603000000000000" pitchFamily="2" charset="0"/>
            </a:endParaRPr>
          </a:p>
          <a:p>
            <a:pPr eaLnBrk="0" fontAlgn="base" hangingPunct="0">
              <a:spcBef>
                <a:spcPct val="0"/>
              </a:spcBef>
              <a:spcAft>
                <a:spcPct val="0"/>
              </a:spcAft>
            </a:pPr>
            <a:r>
              <a:rPr lang="en-US" sz="1300" b="1" dirty="0">
                <a:latin typeface="KG First Time In Forever" panose="02000506000000020003" pitchFamily="2" charset="0"/>
                <a:ea typeface="KBScaredStraight" panose="02000603000000000000" pitchFamily="2" charset="0"/>
              </a:rPr>
              <a:t>Political Reasons</a:t>
            </a:r>
          </a:p>
          <a:p>
            <a:pPr marL="171450" lvl="0" indent="-171450" eaLnBrk="0" fontAlgn="base" hangingPunct="0">
              <a:spcBef>
                <a:spcPct val="0"/>
              </a:spcBef>
              <a:spcAft>
                <a:spcPct val="0"/>
              </a:spcAft>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cs typeface="Arial Unicode MS" panose="020B0604020202020204" pitchFamily="34" charset="-128"/>
              </a:rPr>
              <a:t>also led to the colonization of Africa.</a:t>
            </a:r>
          </a:p>
          <a:p>
            <a:pPr marL="171450" lvl="0" indent="-171450" eaLnBrk="0" fontAlgn="base" hangingPunct="0">
              <a:spcBef>
                <a:spcPct val="0"/>
              </a:spcBef>
              <a:spcAft>
                <a:spcPct val="0"/>
              </a:spcAft>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cs typeface="Arial Unicode MS" panose="020B0604020202020204" pitchFamily="34" charset="-128"/>
              </a:rPr>
              <a:t>Nationalism, a strong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cs typeface="Arial Unicode MS" panose="020B0604020202020204" pitchFamily="34" charset="-128"/>
              </a:rPr>
              <a:t>in one's nation, resulted in competition between European nations. </a:t>
            </a:r>
          </a:p>
          <a:p>
            <a:pPr marL="171450" lvl="0" indent="-171450" eaLnBrk="0" fontAlgn="base" hangingPunct="0">
              <a:spcBef>
                <a:spcPct val="0"/>
              </a:spcBef>
              <a:spcAft>
                <a:spcPct val="0"/>
              </a:spcAft>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cs typeface="Arial Unicode MS" panose="020B0604020202020204" pitchFamily="34" charset="-128"/>
              </a:rPr>
              <a:t>No major nation wanted to be without colonies, which led to this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a:t>
            </a:r>
          </a:p>
          <a:p>
            <a:pPr marL="171450" lvl="0" indent="-171450" eaLnBrk="0" fontAlgn="base" hangingPunct="0">
              <a:spcBef>
                <a:spcPct val="0"/>
              </a:spcBef>
              <a:spcAft>
                <a:spcPct val="0"/>
              </a:spcAft>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cs typeface="Arial Unicode MS" panose="020B0604020202020204" pitchFamily="34" charset="-128"/>
              </a:rPr>
              <a:t>The competition was particularly fierce between Great Britain, France, and Germany, the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cs typeface="Arial Unicode MS" panose="020B0604020202020204" pitchFamily="34" charset="-128"/>
              </a:rPr>
              <a:t>in the 1800s.</a:t>
            </a:r>
          </a:p>
          <a:p>
            <a:pPr lvl="0" eaLnBrk="0" fontAlgn="base" hangingPunct="0">
              <a:spcBef>
                <a:spcPct val="0"/>
              </a:spcBef>
              <a:spcAft>
                <a:spcPct val="0"/>
              </a:spcAft>
            </a:pPr>
            <a:endParaRPr lang="en-US" sz="1300" dirty="0">
              <a:latin typeface="KG First Time In Forever" panose="02000506000000020003" pitchFamily="2" charset="0"/>
              <a:ea typeface="KBScaredStraight" panose="02000603000000000000" pitchFamily="2" charset="0"/>
              <a:cs typeface="Arial Unicode MS" panose="020B0604020202020204" pitchFamily="34" charset="-128"/>
            </a:endParaRPr>
          </a:p>
          <a:p>
            <a:pPr lvl="0" eaLnBrk="0" fontAlgn="base" hangingPunct="0">
              <a:spcBef>
                <a:spcPct val="0"/>
              </a:spcBef>
              <a:spcAft>
                <a:spcPct val="0"/>
              </a:spcAft>
            </a:pPr>
            <a:r>
              <a:rPr lang="en-US" sz="1300" b="1" dirty="0">
                <a:latin typeface="KG First Time In Forever" panose="02000506000000020003" pitchFamily="2" charset="0"/>
                <a:ea typeface="KBScaredStraight" panose="02000603000000000000" pitchFamily="2" charset="0"/>
                <a:cs typeface="Arial Unicode MS" panose="020B0604020202020204" pitchFamily="34" charset="-128"/>
              </a:rPr>
              <a:t>Religious Reasons</a:t>
            </a:r>
          </a:p>
          <a:p>
            <a:pPr marL="171450" lvl="0" indent="-171450" eaLnBrk="0" fontAlgn="base" hangingPunct="0">
              <a:spcBef>
                <a:spcPct val="0"/>
              </a:spcBef>
              <a:spcAft>
                <a:spcPct val="0"/>
              </a:spcAft>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cs typeface="Arial Unicode MS" panose="020B0604020202020204" pitchFamily="34" charset="-128"/>
              </a:rPr>
              <a:t>gained strength during the 1800s as European countries were becoming more involved in Africa.</a:t>
            </a:r>
          </a:p>
          <a:p>
            <a:pPr marL="171450" lvl="0" indent="-171450" eaLnBrk="0" fontAlgn="base" hangingPunct="0">
              <a:spcBef>
                <a:spcPct val="0"/>
              </a:spcBef>
              <a:spcAft>
                <a:spcPct val="0"/>
              </a:spcAft>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cs typeface="Arial Unicode MS" panose="020B0604020202020204" pitchFamily="34" charset="-128"/>
              </a:rPr>
              <a:t>The idea of “Christianizing” Africa also made many Europeans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cs typeface="Arial Unicode MS" panose="020B0604020202020204" pitchFamily="34" charset="-128"/>
              </a:rPr>
              <a:t>on the colonization of the continent. </a:t>
            </a:r>
          </a:p>
          <a:p>
            <a:pPr lvl="0" eaLnBrk="0" fontAlgn="base" hangingPunct="0">
              <a:spcBef>
                <a:spcPct val="0"/>
              </a:spcBef>
              <a:spcAft>
                <a:spcPct val="0"/>
              </a:spcAft>
            </a:pPr>
            <a:endParaRPr lang="en-US" sz="1300" dirty="0">
              <a:latin typeface="KG First Time In Forever" panose="02000506000000020003" pitchFamily="2" charset="0"/>
              <a:ea typeface="KBScaredStraight" panose="02000603000000000000" pitchFamily="2" charset="0"/>
              <a:cs typeface="Arial Unicode MS" panose="020B0604020202020204" pitchFamily="34" charset="-128"/>
            </a:endParaRPr>
          </a:p>
          <a:p>
            <a:pPr lvl="0" eaLnBrk="0" fontAlgn="base" hangingPunct="0">
              <a:spcBef>
                <a:spcPct val="0"/>
              </a:spcBef>
              <a:spcAft>
                <a:spcPct val="0"/>
              </a:spcAft>
            </a:pPr>
            <a:r>
              <a:rPr lang="en-US" sz="1300" b="1" dirty="0">
                <a:latin typeface="KG First Time In Forever" panose="02000506000000020003" pitchFamily="2" charset="0"/>
                <a:ea typeface="KBScaredStraight" panose="02000603000000000000" pitchFamily="2" charset="0"/>
                <a:cs typeface="Arial Unicode MS" panose="020B0604020202020204" pitchFamily="34" charset="-128"/>
              </a:rPr>
              <a:t>Berlin Conference</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By the 1880s, Great Britain, France, Germany, Belgium, Spain, and Portugal all wanted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 </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To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over Africa, leaders from fourteen European governments and from the United States met in Berlin, Germany, in 1884.</a:t>
            </a:r>
          </a:p>
          <a:p>
            <a:pPr marL="171450" indent="-17145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attended the meeting.</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At the meeting, the European leaders discussed Africa’s land and how it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Going into the meeting,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of Africa was under European colonial rule. </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By the end of the meeting, European powers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a:t>
            </a:r>
            <a:r>
              <a:rPr lang="en-US" sz="1300" dirty="0">
                <a:solidFill>
                  <a:srgbClr val="FF0000"/>
                </a:solidFill>
                <a:latin typeface="KG First Time In Forever" panose="02000506000000020003" pitchFamily="2" charset="0"/>
                <a:ea typeface="KBScaredStraight" panose="02000603000000000000" pitchFamily="2" charset="0"/>
              </a:rPr>
              <a:t> </a:t>
            </a:r>
            <a:r>
              <a:rPr lang="en-US" sz="1300" dirty="0">
                <a:latin typeface="KG First Time In Forever" panose="02000506000000020003" pitchFamily="2" charset="0"/>
                <a:ea typeface="KBScaredStraight" panose="02000603000000000000" pitchFamily="2" charset="0"/>
              </a:rPr>
              <a:t>and drew boundary lines that remained until 1914.</a:t>
            </a:r>
          </a:p>
          <a:p>
            <a:pPr marL="171450" indent="-171450">
              <a:buFont typeface="Arial" panose="020B0604020202020204" pitchFamily="34" charset="0"/>
              <a:buChar char="•"/>
            </a:pP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the most land in Africa and was “given” Nigeria, Egypt, Sudan, Kenya, and South Africa after defeating the Dutch Settlers and Zulu Nation.</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The agreements made in Berlin still </a:t>
            </a:r>
            <a:r>
              <a:rPr lang="en-US" sz="13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300" dirty="0">
                <a:latin typeface="KG First Time In Forever" panose="02000506000000020003" pitchFamily="2" charset="0"/>
                <a:ea typeface="KBScaredStraight" panose="02000603000000000000" pitchFamily="2" charset="0"/>
              </a:rPr>
              <a:t>of African countries today. </a:t>
            </a:r>
            <a:endParaRPr lang="en-US" sz="1300" b="1"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92252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5998" y="1489625"/>
            <a:ext cx="4213867" cy="4924622"/>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878" y="175475"/>
            <a:ext cx="4801016" cy="6736313"/>
          </a:xfrm>
          <a:prstGeom prst="rect">
            <a:avLst/>
          </a:prstGeom>
        </p:spPr>
      </p:pic>
      <p:sp>
        <p:nvSpPr>
          <p:cNvPr id="9" name="Rectangle 8"/>
          <p:cNvSpPr/>
          <p:nvPr/>
        </p:nvSpPr>
        <p:spPr>
          <a:xfrm>
            <a:off x="125999" y="81908"/>
            <a:ext cx="4213866" cy="1300356"/>
          </a:xfrm>
          <a:prstGeom prst="rect">
            <a:avLst/>
          </a:prstGeom>
          <a:noFill/>
        </p:spPr>
        <p:txBody>
          <a:bodyPr wrap="square" lIns="68580" tIns="34290" rIns="68580" bIns="34290">
            <a:spAutoFit/>
          </a:bodyPr>
          <a:lstStyle/>
          <a:p>
            <a:pPr algn="ctr"/>
            <a:r>
              <a:rPr lang="en-US" sz="4000" dirty="0">
                <a:ln w="19050">
                  <a:solidFill>
                    <a:schemeClr val="tx1"/>
                  </a:solidFill>
                  <a:prstDash val="solid"/>
                </a:ln>
                <a:solidFill>
                  <a:srgbClr val="CCCCCC"/>
                </a:solidFill>
                <a:latin typeface="KG Second Chances Solid" panose="02000000000000000000" pitchFamily="2" charset="0"/>
              </a:rPr>
              <a:t>A Citation</a:t>
            </a:r>
          </a:p>
          <a:p>
            <a:pPr algn="ctr"/>
            <a:r>
              <a:rPr lang="en-US" sz="4000" dirty="0">
                <a:ln w="19050">
                  <a:solidFill>
                    <a:schemeClr val="tx1"/>
                  </a:solidFill>
                  <a:prstDash val="solid"/>
                </a:ln>
                <a:solidFill>
                  <a:srgbClr val="CCCCCC"/>
                </a:solidFill>
                <a:latin typeface="KG Second Chances Solid" panose="02000000000000000000" pitchFamily="2" charset="0"/>
              </a:rPr>
              <a:t>for Injustice</a:t>
            </a:r>
          </a:p>
        </p:txBody>
      </p:sp>
      <p:sp>
        <p:nvSpPr>
          <p:cNvPr id="19" name="Rectangle 18"/>
          <p:cNvSpPr/>
          <p:nvPr/>
        </p:nvSpPr>
        <p:spPr>
          <a:xfrm>
            <a:off x="67985" y="6041085"/>
            <a:ext cx="4213867" cy="276999"/>
          </a:xfrm>
          <a:prstGeom prst="rect">
            <a:avLst/>
          </a:prstGeom>
          <a:noFill/>
        </p:spPr>
        <p:txBody>
          <a:bodyPr wrap="square" lIns="68580" tIns="34290" rIns="68580" bIns="34290">
            <a:spAutoFit/>
          </a:bodyPr>
          <a:lstStyle/>
          <a:p>
            <a:pPr algn="ctr"/>
            <a:r>
              <a:rPr lang="en-US" sz="1350" dirty="0">
                <a:ln w="0"/>
                <a:latin typeface="KG Second Chances Solid" panose="02000000000000000000" pitchFamily="2" charset="0"/>
                <a:ea typeface="KBScaredStraight" panose="02000603000000000000" pitchFamily="2" charset="0"/>
              </a:rPr>
              <a:t>Photographic Evidence</a:t>
            </a:r>
          </a:p>
        </p:txBody>
      </p:sp>
      <p:sp>
        <p:nvSpPr>
          <p:cNvPr id="20" name="Rectangle 19"/>
          <p:cNvSpPr/>
          <p:nvPr/>
        </p:nvSpPr>
        <p:spPr>
          <a:xfrm>
            <a:off x="4639235" y="1369889"/>
            <a:ext cx="4134971" cy="3393237"/>
          </a:xfrm>
          <a:prstGeom prst="rect">
            <a:avLst/>
          </a:prstGeom>
          <a:noFill/>
        </p:spPr>
        <p:txBody>
          <a:bodyPr wrap="square" lIns="68580" tIns="34290" rIns="68580" bIns="34290">
            <a:spAutoFit/>
          </a:bodyPr>
          <a:lstStyle/>
          <a:p>
            <a:pPr algn="ctr"/>
            <a:r>
              <a:rPr lang="en-US" sz="1350" dirty="0">
                <a:ln w="0"/>
                <a:latin typeface="KG Second Chances Solid" panose="02000000000000000000" pitchFamily="2" charset="0"/>
                <a:ea typeface="KBScaredStraight" panose="02000603000000000000" pitchFamily="2" charset="0"/>
              </a:rPr>
              <a:t>Ticket Number 67483928-22</a:t>
            </a:r>
          </a:p>
          <a:p>
            <a:pPr algn="ctr"/>
            <a:endParaRPr lang="en-US" sz="1350" dirty="0">
              <a:ln w="0"/>
              <a:latin typeface="KG Second Chances Solid" panose="02000000000000000000" pitchFamily="2" charset="0"/>
              <a:ea typeface="KBScaredStraight" panose="02000603000000000000" pitchFamily="2" charset="0"/>
            </a:endParaRPr>
          </a:p>
          <a:p>
            <a:r>
              <a:rPr lang="en-US" sz="1350" dirty="0">
                <a:ln w="0"/>
                <a:latin typeface="KBScaredStraight" panose="02000603000000000000" pitchFamily="2" charset="0"/>
                <a:ea typeface="KBScaredStraight" panose="02000603000000000000" pitchFamily="2" charset="0"/>
              </a:rPr>
              <a:t>Offender:			Date:</a:t>
            </a:r>
            <a:r>
              <a:rPr lang="en-US" sz="1350" dirty="0">
                <a:ln w="0"/>
                <a:latin typeface="KG Second Chances Solid" panose="02000000000000000000" pitchFamily="2" charset="0"/>
                <a:ea typeface="KBScaredStraight" panose="02000603000000000000" pitchFamily="2" charset="0"/>
              </a:rPr>
              <a:t>	</a:t>
            </a:r>
          </a:p>
          <a:p>
            <a:endParaRPr lang="en-US" sz="1350" dirty="0">
              <a:ln w="0"/>
              <a:latin typeface="KG Second Chances Solid" panose="02000000000000000000" pitchFamily="2" charset="0"/>
              <a:ea typeface="KBScaredStraight" panose="02000603000000000000" pitchFamily="2" charset="0"/>
            </a:endParaRPr>
          </a:p>
          <a:p>
            <a:r>
              <a:rPr lang="en-US" sz="1350" dirty="0">
                <a:ln w="0"/>
                <a:latin typeface="KG Second Chances Solid" panose="02000000000000000000" pitchFamily="2" charset="0"/>
                <a:ea typeface="KBScaredStraight" panose="02000603000000000000" pitchFamily="2" charset="0"/>
              </a:rPr>
              <a:t>Describe the Offense:</a:t>
            </a:r>
          </a:p>
          <a:p>
            <a:endParaRPr lang="en-US" sz="1350" dirty="0">
              <a:ln w="0"/>
              <a:latin typeface="KG Second Chances Solid" panose="02000000000000000000" pitchFamily="2" charset="0"/>
              <a:ea typeface="KBScaredStraight" panose="02000603000000000000" pitchFamily="2" charset="0"/>
            </a:endParaRPr>
          </a:p>
          <a:p>
            <a:endParaRPr lang="en-US" sz="1350" dirty="0">
              <a:ln w="0"/>
              <a:latin typeface="KG Second Chances Solid" panose="02000000000000000000" pitchFamily="2" charset="0"/>
              <a:ea typeface="KBScaredStraight" panose="02000603000000000000" pitchFamily="2" charset="0"/>
            </a:endParaRPr>
          </a:p>
          <a:p>
            <a:endParaRPr lang="en-US" sz="1350" dirty="0">
              <a:ln w="0"/>
              <a:latin typeface="KG Second Chances Solid" panose="02000000000000000000" pitchFamily="2" charset="0"/>
              <a:ea typeface="KBScaredStraight" panose="02000603000000000000" pitchFamily="2" charset="0"/>
            </a:endParaRPr>
          </a:p>
          <a:p>
            <a:endParaRPr lang="en-US" sz="1350" dirty="0">
              <a:ln w="0"/>
              <a:latin typeface="KG Second Chances Solid" panose="02000000000000000000" pitchFamily="2" charset="0"/>
              <a:ea typeface="KBScaredStraight" panose="02000603000000000000" pitchFamily="2" charset="0"/>
            </a:endParaRPr>
          </a:p>
          <a:p>
            <a:endParaRPr lang="en-US" sz="1350" dirty="0">
              <a:ln w="0"/>
              <a:latin typeface="KG Second Chances Solid" panose="02000000000000000000" pitchFamily="2" charset="0"/>
              <a:ea typeface="KBScaredStraight" panose="02000603000000000000" pitchFamily="2" charset="0"/>
            </a:endParaRPr>
          </a:p>
          <a:p>
            <a:endParaRPr lang="en-US" sz="1350" dirty="0">
              <a:ln w="0"/>
              <a:latin typeface="KG Second Chances Solid" panose="02000000000000000000" pitchFamily="2" charset="0"/>
              <a:ea typeface="KBScaredStraight" panose="02000603000000000000" pitchFamily="2" charset="0"/>
            </a:endParaRPr>
          </a:p>
          <a:p>
            <a:endParaRPr lang="en-US" sz="1350" dirty="0">
              <a:ln w="0"/>
              <a:latin typeface="KG Second Chances Solid" panose="02000000000000000000" pitchFamily="2" charset="0"/>
              <a:ea typeface="KBScaredStraight" panose="02000603000000000000" pitchFamily="2" charset="0"/>
            </a:endParaRPr>
          </a:p>
          <a:p>
            <a:endParaRPr lang="en-US" sz="1350" dirty="0">
              <a:ln w="0"/>
              <a:latin typeface="KG Second Chances Solid" panose="02000000000000000000" pitchFamily="2" charset="0"/>
              <a:ea typeface="KBScaredStraight" panose="02000603000000000000" pitchFamily="2" charset="0"/>
            </a:endParaRPr>
          </a:p>
          <a:p>
            <a:endParaRPr lang="en-US" sz="1350" dirty="0">
              <a:ln w="0"/>
              <a:latin typeface="KG Second Chances Solid" panose="02000000000000000000" pitchFamily="2" charset="0"/>
              <a:ea typeface="KBScaredStraight" panose="02000603000000000000" pitchFamily="2" charset="0"/>
            </a:endParaRPr>
          </a:p>
          <a:p>
            <a:r>
              <a:rPr lang="en-US" sz="1350" dirty="0">
                <a:ln w="0"/>
                <a:latin typeface="KG Second Chances Solid" panose="02000000000000000000" pitchFamily="2" charset="0"/>
                <a:ea typeface="KBScaredStraight" panose="02000603000000000000" pitchFamily="2" charset="0"/>
              </a:rPr>
              <a:t>Instead, the lawbreaker should have:</a:t>
            </a:r>
          </a:p>
          <a:p>
            <a:endParaRPr lang="en-US" sz="1350" dirty="0">
              <a:ln w="0"/>
              <a:latin typeface="KG Second Chances Solid" panose="02000000000000000000" pitchFamily="2" charset="0"/>
              <a:ea typeface="KBScaredStraight" panose="02000603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125" y="5427162"/>
            <a:ext cx="827532" cy="1371600"/>
          </a:xfrm>
          <a:prstGeom prst="rect">
            <a:avLst/>
          </a:prstGeom>
        </p:spPr>
      </p:pic>
      <p:sp>
        <p:nvSpPr>
          <p:cNvPr id="21" name="Rectangle 20"/>
          <p:cNvSpPr/>
          <p:nvPr/>
        </p:nvSpPr>
        <p:spPr>
          <a:xfrm>
            <a:off x="4639235" y="5693753"/>
            <a:ext cx="938398" cy="346249"/>
          </a:xfrm>
          <a:prstGeom prst="rect">
            <a:avLst/>
          </a:prstGeom>
          <a:noFill/>
        </p:spPr>
        <p:txBody>
          <a:bodyPr wrap="none" lIns="68580" tIns="34290" rIns="68580" bIns="34290">
            <a:spAutoFit/>
          </a:bodyPr>
          <a:lstStyle/>
          <a:p>
            <a:pPr algn="ctr"/>
            <a:r>
              <a:rPr lang="en-US" dirty="0">
                <a:ln w="0"/>
                <a:latin typeface="KG Eyes Wide Open" panose="02000506000000020004" pitchFamily="2" charset="0"/>
              </a:rPr>
              <a:t>Signature:</a:t>
            </a:r>
          </a:p>
        </p:txBody>
      </p:sp>
      <p:sp>
        <p:nvSpPr>
          <p:cNvPr id="8" name="Rectangle 7"/>
          <p:cNvSpPr/>
          <p:nvPr/>
        </p:nvSpPr>
        <p:spPr>
          <a:xfrm>
            <a:off x="246678" y="1703137"/>
            <a:ext cx="3972501" cy="34363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669071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6933308"/>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Comprehension Check</a:t>
            </a:r>
          </a:p>
          <a:p>
            <a:pPr marL="457200" indent="-4572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Print off the Comprehension Check for each student.</a:t>
            </a:r>
          </a:p>
          <a:p>
            <a:pPr marL="457200" indent="-4572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After the lesson, have the students answer the questions. *This could also be used as a quiz</a:t>
            </a:r>
            <a:r>
              <a:rPr lang="en-US" sz="3600" dirty="0">
                <a:solidFill>
                  <a:srgbClr val="FF0000"/>
                </a:solidFill>
                <a:latin typeface="KG First Time In Forever" panose="02000506000000020003" pitchFamily="2" charset="0"/>
                <a:ea typeface="KBScaredStraight" panose="02000603000000000000" pitchFamily="2" charset="0"/>
              </a:rPr>
              <a:t>.</a:t>
            </a:r>
          </a:p>
          <a:p>
            <a:pPr marL="342900" indent="-3429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595857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194634" y="2963488"/>
            <a:ext cx="6634573" cy="931024"/>
          </a:xfrm>
          <a:prstGeom prst="rect">
            <a:avLst/>
          </a:prstGeom>
          <a:noFill/>
        </p:spPr>
        <p:txBody>
          <a:bodyPr wrap="none" lIns="68580" tIns="34290" rIns="68580" bIns="34290">
            <a:spAutoFit/>
          </a:bodyPr>
          <a:lstStyle/>
          <a:p>
            <a:pPr algn="ct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Empire Partitioning Across Africa</a:t>
            </a:r>
          </a:p>
          <a:p>
            <a:pPr algn="ct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Comprehension Check</a:t>
            </a:r>
            <a:endParaRPr lang="en-US" sz="2800" b="1"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724271" y="-733678"/>
            <a:ext cx="6318916" cy="8325356"/>
          </a:xfrm>
          <a:prstGeom prst="rect">
            <a:avLst/>
          </a:prstGeom>
          <a:noFill/>
        </p:spPr>
        <p:txBody>
          <a:bodyPr wrap="square" rtlCol="0">
            <a:spAutoFit/>
          </a:bodyPr>
          <a:lstStyle/>
          <a:p>
            <a:r>
              <a:rPr lang="en-US" sz="1400" dirty="0">
                <a:latin typeface="KG First Time In Forever" panose="02000506000000020003" pitchFamily="2" charset="0"/>
              </a:rPr>
              <a:t>1. Why did Europeans first become interested in Africa?</a:t>
            </a:r>
          </a:p>
          <a:p>
            <a:endParaRPr lang="en-US" sz="1400" dirty="0">
              <a:latin typeface="KG First Time In Forever" panose="02000506000000020003" pitchFamily="2" charset="0"/>
            </a:endParaRPr>
          </a:p>
          <a:p>
            <a:endParaRPr lang="en-US" sz="1400" dirty="0">
              <a:latin typeface="KG First Time In Forever" panose="02000506000000020003" pitchFamily="2" charset="0"/>
            </a:endParaRPr>
          </a:p>
          <a:p>
            <a:r>
              <a:rPr lang="en-US" sz="1400" dirty="0">
                <a:latin typeface="KG First Time In Forever" panose="02000506000000020003" pitchFamily="2" charset="0"/>
              </a:rPr>
              <a:t>2. Why is the end of the 19</a:t>
            </a:r>
            <a:r>
              <a:rPr lang="en-US" sz="1400" baseline="30000" dirty="0">
                <a:latin typeface="KG First Time In Forever" panose="02000506000000020003" pitchFamily="2" charset="0"/>
              </a:rPr>
              <a:t>th</a:t>
            </a:r>
            <a:r>
              <a:rPr lang="en-US" sz="1400" dirty="0">
                <a:latin typeface="KG First Time In Forever" panose="02000506000000020003" pitchFamily="2" charset="0"/>
              </a:rPr>
              <a:t> century called the “Age of Imperialism”?</a:t>
            </a:r>
          </a:p>
          <a:p>
            <a:endParaRPr lang="en-US" sz="1400" dirty="0">
              <a:latin typeface="KG First Time In Forever" panose="02000506000000020003" pitchFamily="2" charset="0"/>
            </a:endParaRPr>
          </a:p>
          <a:p>
            <a:endParaRPr lang="en-US" sz="1400" dirty="0">
              <a:latin typeface="KG First Time In Forever" panose="02000506000000020003" pitchFamily="2" charset="0"/>
            </a:endParaRPr>
          </a:p>
          <a:p>
            <a:r>
              <a:rPr lang="en-US" sz="1400" dirty="0">
                <a:latin typeface="KG First Time In Forever" panose="02000506000000020003" pitchFamily="2" charset="0"/>
              </a:rPr>
              <a:t>3. What was the purpose of the Berlin Conference?</a:t>
            </a:r>
          </a:p>
          <a:p>
            <a:endParaRPr lang="en-US" sz="1400" dirty="0">
              <a:latin typeface="KG First Time In Forever" panose="02000506000000020003" pitchFamily="2" charset="0"/>
            </a:endParaRPr>
          </a:p>
          <a:p>
            <a:endParaRPr lang="en-US" sz="1400" dirty="0">
              <a:latin typeface="KG First Time In Forever" panose="02000506000000020003" pitchFamily="2" charset="0"/>
            </a:endParaRPr>
          </a:p>
          <a:p>
            <a:r>
              <a:rPr lang="en-US" sz="1400" dirty="0">
                <a:latin typeface="KG First Time In Forever" panose="02000506000000020003" pitchFamily="2" charset="0"/>
              </a:rPr>
              <a:t>4. What was the main goal of European countries when they divided Africa?</a:t>
            </a:r>
          </a:p>
          <a:p>
            <a:endParaRPr lang="en-US" sz="1400" dirty="0">
              <a:solidFill>
                <a:srgbClr val="FF0000"/>
              </a:solidFill>
              <a:latin typeface="KG First Time In Forever" panose="02000506000000020003" pitchFamily="2" charset="0"/>
            </a:endParaRPr>
          </a:p>
          <a:p>
            <a:endParaRPr lang="en-US" sz="1400" dirty="0">
              <a:solidFill>
                <a:srgbClr val="FF0000"/>
              </a:solidFill>
              <a:latin typeface="KG First Time In Forever" panose="02000506000000020003" pitchFamily="2" charset="0"/>
            </a:endParaRPr>
          </a:p>
          <a:p>
            <a:r>
              <a:rPr lang="en-US" sz="1400" dirty="0">
                <a:latin typeface="KG First Time In Forever" panose="02000506000000020003" pitchFamily="2" charset="0"/>
              </a:rPr>
              <a:t>5. What was the result of the “scramble for Africa”?</a:t>
            </a:r>
          </a:p>
          <a:p>
            <a:endParaRPr lang="en-US" sz="1400" dirty="0">
              <a:latin typeface="KG First Time In Forever" panose="02000506000000020003" pitchFamily="2" charset="0"/>
            </a:endParaRPr>
          </a:p>
          <a:p>
            <a:endParaRPr lang="en-US" sz="1400" dirty="0">
              <a:latin typeface="KG First Time In Forever" panose="02000506000000020003" pitchFamily="2" charset="0"/>
            </a:endParaRPr>
          </a:p>
          <a:p>
            <a:r>
              <a:rPr lang="en-US" sz="1400" dirty="0">
                <a:latin typeface="KG First Time In Forever" panose="02000506000000020003" pitchFamily="2" charset="0"/>
              </a:rPr>
              <a:t>6. Which European country gained the most land in Africa?</a:t>
            </a:r>
          </a:p>
          <a:p>
            <a:endParaRPr lang="en-US" sz="1400" dirty="0">
              <a:latin typeface="KG First Time In Forever" panose="02000506000000020003" pitchFamily="2" charset="0"/>
            </a:endParaRPr>
          </a:p>
          <a:p>
            <a:r>
              <a:rPr lang="en-US" sz="1400" dirty="0">
                <a:latin typeface="KG First Time In Forever" panose="02000506000000020003" pitchFamily="2" charset="0"/>
              </a:rPr>
              <a:t>7. What did European countries fail to consider when making artificial political boundaries in Africa?</a:t>
            </a:r>
          </a:p>
          <a:p>
            <a:endParaRPr lang="en-US" sz="1400" dirty="0">
              <a:latin typeface="KG First Time In Forever" panose="02000506000000020003" pitchFamily="2" charset="0"/>
            </a:endParaRPr>
          </a:p>
          <a:p>
            <a:endParaRPr lang="en-US" sz="1400" dirty="0">
              <a:latin typeface="KG First Time In Forever" panose="02000506000000020003" pitchFamily="2" charset="0"/>
            </a:endParaRPr>
          </a:p>
          <a:p>
            <a:r>
              <a:rPr lang="en-US" sz="1400" dirty="0">
                <a:latin typeface="KG First Time In Forever" panose="02000506000000020003" pitchFamily="2" charset="0"/>
              </a:rPr>
              <a:t>8. Did European countries care about maintaining African ethnic groups? Explain.</a:t>
            </a:r>
          </a:p>
          <a:p>
            <a:endParaRPr lang="en-US" sz="1400" dirty="0">
              <a:latin typeface="KG First Time In Forever" panose="02000506000000020003" pitchFamily="2" charset="0"/>
            </a:endParaRPr>
          </a:p>
          <a:p>
            <a:endParaRPr lang="en-US" sz="1400" dirty="0">
              <a:latin typeface="KG First Time In Forever" panose="02000506000000020003" pitchFamily="2" charset="0"/>
            </a:endParaRPr>
          </a:p>
          <a:p>
            <a:r>
              <a:rPr lang="en-US" sz="1400" dirty="0">
                <a:latin typeface="KG First Time In Forever" panose="02000506000000020003" pitchFamily="2" charset="0"/>
              </a:rPr>
              <a:t>9. What was life like for Africans under European control?</a:t>
            </a:r>
          </a:p>
          <a:p>
            <a:endParaRPr lang="en-US" sz="1400" dirty="0">
              <a:latin typeface="KG First Time In Forever" panose="02000506000000020003" pitchFamily="2" charset="0"/>
            </a:endParaRPr>
          </a:p>
          <a:p>
            <a:endParaRPr lang="en-US" sz="1400" dirty="0">
              <a:latin typeface="KG First Time In Forever" panose="02000506000000020003" pitchFamily="2" charset="0"/>
            </a:endParaRPr>
          </a:p>
          <a:p>
            <a:r>
              <a:rPr lang="en-US" sz="1400" dirty="0">
                <a:latin typeface="KG First Time In Forever" panose="02000506000000020003" pitchFamily="2" charset="0"/>
              </a:rPr>
              <a:t>10. By the mid-twentieth century, what spread through Africa?</a:t>
            </a:r>
          </a:p>
          <a:p>
            <a:endParaRPr lang="en-US" sz="1400" dirty="0">
              <a:latin typeface="KG First Time In Forever" panose="02000506000000020003" pitchFamily="2" charset="0"/>
            </a:endParaRPr>
          </a:p>
          <a:p>
            <a:endParaRPr lang="en-US" sz="1400" dirty="0">
              <a:latin typeface="KG First Time In Forever" panose="02000506000000020003" pitchFamily="2" charset="0"/>
            </a:endParaRPr>
          </a:p>
          <a:p>
            <a:r>
              <a:rPr lang="en-US" sz="1400" dirty="0">
                <a:latin typeface="KG First Time In Forever" panose="02000506000000020003" pitchFamily="2" charset="0"/>
              </a:rPr>
              <a:t>11. Why did conflicts continue to erupt in many African countries even after they had gained independence?</a:t>
            </a:r>
          </a:p>
          <a:p>
            <a:endParaRPr lang="en-US" sz="1400" dirty="0">
              <a:latin typeface="KG First Time In Forever" panose="02000506000000020003" pitchFamily="2" charset="0"/>
            </a:endParaRPr>
          </a:p>
          <a:p>
            <a:endParaRPr lang="en-US" sz="1200" dirty="0">
              <a:latin typeface="KG First Time In Forever" panose="02000506000000020003" pitchFamily="2" charset="0"/>
            </a:endParaRPr>
          </a:p>
          <a:p>
            <a:endParaRPr lang="en-US" sz="1600" dirty="0">
              <a:solidFill>
                <a:srgbClr val="FF0000"/>
              </a:solidFill>
              <a:latin typeface="KG First Time In Forever" panose="02000506000000020003" pitchFamily="2" charset="0"/>
            </a:endParaRPr>
          </a:p>
          <a:p>
            <a:endParaRPr lang="en-US" sz="1600" b="1" dirty="0">
              <a:latin typeface="KG First Time In Forever" panose="02000506000000020003" pitchFamily="2" charset="0"/>
            </a:endParaRPr>
          </a:p>
          <a:p>
            <a:endParaRPr lang="en-US" sz="1450" dirty="0">
              <a:latin typeface="KG First Time In Forever" panose="02000506000000020003" pitchFamily="2" charset="0"/>
            </a:endParaRPr>
          </a:p>
          <a:p>
            <a:r>
              <a:rPr lang="en-US" sz="1450" dirty="0">
                <a:latin typeface="KG First Time In Forever" panose="02000506000000020003" pitchFamily="2" charset="0"/>
              </a:rPr>
              <a:t> </a:t>
            </a:r>
            <a:endParaRPr lang="en-US" sz="1600" dirty="0">
              <a:latin typeface="KG First Time In Forever" panose="02000506000000020003" pitchFamily="2" charset="0"/>
            </a:endParaRPr>
          </a:p>
        </p:txBody>
      </p:sp>
      <p:sp>
        <p:nvSpPr>
          <p:cNvPr id="7" name="TextBox 6"/>
          <p:cNvSpPr txBox="1"/>
          <p:nvPr/>
        </p:nvSpPr>
        <p:spPr>
          <a:xfrm rot="5400000">
            <a:off x="-902637"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21024"/>
            <a:ext cx="8796572" cy="661595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56700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194634" y="2963488"/>
            <a:ext cx="6634573" cy="931024"/>
          </a:xfrm>
          <a:prstGeom prst="rect">
            <a:avLst/>
          </a:prstGeom>
          <a:noFill/>
        </p:spPr>
        <p:txBody>
          <a:bodyPr wrap="none" lIns="68580" tIns="34290" rIns="68580" bIns="34290">
            <a:spAutoFit/>
          </a:bodyPr>
          <a:lstStyle/>
          <a:p>
            <a:pPr algn="ct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Empire Partitioning Across Africa</a:t>
            </a:r>
          </a:p>
          <a:p>
            <a:pPr algn="ct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Comprehension Check </a:t>
            </a:r>
            <a:r>
              <a:rPr lang="en-US" sz="2800" b="1"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rPr>
              <a:t>KEY</a:t>
            </a:r>
            <a:r>
              <a:rPr lang="en-US" sz="28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 </a:t>
            </a:r>
            <a:endParaRPr lang="en-US" sz="2800" b="1" dirty="0">
              <a:ln w="28575">
                <a:solidFill>
                  <a:sysClr val="windowText" lastClr="000000"/>
                </a:solidFill>
                <a:prstDash val="solid"/>
              </a:ln>
              <a:solidFill>
                <a:srgbClr val="FF0000"/>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6" name="TextBox 5"/>
          <p:cNvSpPr txBox="1"/>
          <p:nvPr/>
        </p:nvSpPr>
        <p:spPr>
          <a:xfrm rot="5400000">
            <a:off x="708882" y="-749067"/>
            <a:ext cx="6318916" cy="8356134"/>
          </a:xfrm>
          <a:prstGeom prst="rect">
            <a:avLst/>
          </a:prstGeom>
          <a:noFill/>
        </p:spPr>
        <p:txBody>
          <a:bodyPr wrap="square" rtlCol="0">
            <a:spAutoFit/>
          </a:bodyPr>
          <a:lstStyle/>
          <a:p>
            <a:r>
              <a:rPr lang="en-US" sz="1500" dirty="0">
                <a:latin typeface="KG First Time In Forever" panose="02000506000000020003" pitchFamily="2" charset="0"/>
              </a:rPr>
              <a:t>1. Why did Europeans first become interested in Africa?</a:t>
            </a:r>
          </a:p>
          <a:p>
            <a:r>
              <a:rPr lang="en-US" sz="1500" dirty="0">
                <a:solidFill>
                  <a:srgbClr val="FF0000"/>
                </a:solidFill>
                <a:latin typeface="KG First Time In Forever" panose="02000506000000020003" pitchFamily="2" charset="0"/>
              </a:rPr>
              <a:t>Trade routes/trading purposes</a:t>
            </a:r>
          </a:p>
          <a:p>
            <a:r>
              <a:rPr lang="en-US" sz="1500" dirty="0">
                <a:latin typeface="KG First Time In Forever" panose="02000506000000020003" pitchFamily="2" charset="0"/>
              </a:rPr>
              <a:t>2. Why is the end of the 19</a:t>
            </a:r>
            <a:r>
              <a:rPr lang="en-US" sz="1500" baseline="30000" dirty="0">
                <a:latin typeface="KG First Time In Forever" panose="02000506000000020003" pitchFamily="2" charset="0"/>
              </a:rPr>
              <a:t>th</a:t>
            </a:r>
            <a:r>
              <a:rPr lang="en-US" sz="1500" dirty="0">
                <a:latin typeface="KG First Time In Forever" panose="02000506000000020003" pitchFamily="2" charset="0"/>
              </a:rPr>
              <a:t> century called the “Age of Imperialism”?</a:t>
            </a:r>
          </a:p>
          <a:p>
            <a:r>
              <a:rPr lang="en-US" sz="1500" dirty="0">
                <a:solidFill>
                  <a:srgbClr val="FF0000"/>
                </a:solidFill>
                <a:latin typeface="KG First Time In Forever" panose="02000506000000020003" pitchFamily="2" charset="0"/>
              </a:rPr>
              <a:t>European countries aggressively expanded their empires in Asia and Africa</a:t>
            </a:r>
          </a:p>
          <a:p>
            <a:r>
              <a:rPr lang="en-US" sz="1500" dirty="0">
                <a:latin typeface="KG First Time In Forever" panose="02000506000000020003" pitchFamily="2" charset="0"/>
              </a:rPr>
              <a:t>3. What was the purpose of the Berlin Conference?</a:t>
            </a:r>
          </a:p>
          <a:p>
            <a:r>
              <a:rPr lang="en-US" sz="1500" dirty="0">
                <a:solidFill>
                  <a:srgbClr val="FF0000"/>
                </a:solidFill>
                <a:latin typeface="KG First Time In Forever" panose="02000506000000020003" pitchFamily="2" charset="0"/>
              </a:rPr>
              <a:t>To set up the partitioning of Africa (by Europeans) in order to avoid a European war</a:t>
            </a:r>
          </a:p>
          <a:p>
            <a:r>
              <a:rPr lang="en-US" sz="1500" dirty="0">
                <a:latin typeface="KG First Time In Forever" panose="02000506000000020003" pitchFamily="2" charset="0"/>
              </a:rPr>
              <a:t>4. What was the main goal of European countries when they divided Africa?</a:t>
            </a:r>
          </a:p>
          <a:p>
            <a:r>
              <a:rPr lang="en-US" sz="1500" dirty="0">
                <a:solidFill>
                  <a:srgbClr val="FF0000"/>
                </a:solidFill>
                <a:latin typeface="KG First Time In Forever" panose="02000506000000020003" pitchFamily="2" charset="0"/>
              </a:rPr>
              <a:t>To establish colonies in order to exploit and export Africa’s raw materials</a:t>
            </a:r>
          </a:p>
          <a:p>
            <a:r>
              <a:rPr lang="en-US" sz="1500" dirty="0">
                <a:latin typeface="KG First Time In Forever" panose="02000506000000020003" pitchFamily="2" charset="0"/>
              </a:rPr>
              <a:t>5. What was the result of the “scramble for Africa”?</a:t>
            </a:r>
          </a:p>
          <a:p>
            <a:r>
              <a:rPr lang="en-US" sz="1500" dirty="0">
                <a:solidFill>
                  <a:srgbClr val="FF0000"/>
                </a:solidFill>
                <a:latin typeface="KG First Time In Forever" panose="02000506000000020003" pitchFamily="2" charset="0"/>
              </a:rPr>
              <a:t>European nations took control of almost all African territory</a:t>
            </a:r>
          </a:p>
          <a:p>
            <a:r>
              <a:rPr lang="en-US" sz="1500" dirty="0">
                <a:latin typeface="KG First Time In Forever" panose="02000506000000020003" pitchFamily="2" charset="0"/>
              </a:rPr>
              <a:t>6. Which European country gained the most land in Africa?</a:t>
            </a:r>
          </a:p>
          <a:p>
            <a:r>
              <a:rPr lang="en-US" sz="1500" dirty="0">
                <a:solidFill>
                  <a:srgbClr val="FF0000"/>
                </a:solidFill>
                <a:latin typeface="KG First Time In Forever" panose="02000506000000020003" pitchFamily="2" charset="0"/>
              </a:rPr>
              <a:t>Great Britain</a:t>
            </a:r>
          </a:p>
          <a:p>
            <a:r>
              <a:rPr lang="en-US" sz="1500" dirty="0">
                <a:latin typeface="KG First Time In Forever" panose="02000506000000020003" pitchFamily="2" charset="0"/>
              </a:rPr>
              <a:t>7. What did European countries fail to consider when making artificial political boundaries in Africa?</a:t>
            </a:r>
          </a:p>
          <a:p>
            <a:r>
              <a:rPr lang="en-US" sz="1500" dirty="0">
                <a:solidFill>
                  <a:srgbClr val="FF0000"/>
                </a:solidFill>
                <a:latin typeface="KG First Time In Forever" panose="02000506000000020003" pitchFamily="2" charset="0"/>
              </a:rPr>
              <a:t>Differences in ethnic groups, cultures, and political traditions</a:t>
            </a:r>
          </a:p>
          <a:p>
            <a:r>
              <a:rPr lang="en-US" sz="1500" dirty="0">
                <a:latin typeface="KG First Time In Forever" panose="02000506000000020003" pitchFamily="2" charset="0"/>
              </a:rPr>
              <a:t>8. Did European countries care about maintaining African ethnic groups? Explain.</a:t>
            </a:r>
          </a:p>
          <a:p>
            <a:r>
              <a:rPr lang="en-US" sz="1500" dirty="0">
                <a:solidFill>
                  <a:srgbClr val="FF0000"/>
                </a:solidFill>
                <a:latin typeface="KG First Time In Forever" panose="02000506000000020003" pitchFamily="2" charset="0"/>
              </a:rPr>
              <a:t>No—they drew artificial boundaries to suit their own needs &amp; didn’t take into consideration the groups that were living there</a:t>
            </a:r>
          </a:p>
          <a:p>
            <a:r>
              <a:rPr lang="en-US" sz="1500" dirty="0">
                <a:latin typeface="KG First Time In Forever" panose="02000506000000020003" pitchFamily="2" charset="0"/>
              </a:rPr>
              <a:t>9. What was life like for Africans under European control?</a:t>
            </a:r>
          </a:p>
          <a:p>
            <a:r>
              <a:rPr lang="en-US" sz="1500" dirty="0">
                <a:solidFill>
                  <a:srgbClr val="FF0000"/>
                </a:solidFill>
                <a:latin typeface="KG First Time In Forever" panose="02000506000000020003" pitchFamily="2" charset="0"/>
              </a:rPr>
              <a:t>Europeans tried to assimilate Africans; forced to grow cash crops which caused food shortages; forced to work under terrible conditions</a:t>
            </a:r>
          </a:p>
          <a:p>
            <a:r>
              <a:rPr lang="en-US" sz="1500" dirty="0">
                <a:latin typeface="KG First Time In Forever" panose="02000506000000020003" pitchFamily="2" charset="0"/>
              </a:rPr>
              <a:t>10. By the mid-twentieth century, what spread through Africa?</a:t>
            </a:r>
          </a:p>
          <a:p>
            <a:r>
              <a:rPr lang="en-US" sz="1500" dirty="0">
                <a:solidFill>
                  <a:srgbClr val="FF0000"/>
                </a:solidFill>
                <a:latin typeface="KG First Time In Forever" panose="02000506000000020003" pitchFamily="2" charset="0"/>
              </a:rPr>
              <a:t>A desire for independence from European control</a:t>
            </a:r>
          </a:p>
          <a:p>
            <a:r>
              <a:rPr lang="en-US" sz="1500" dirty="0">
                <a:latin typeface="KG First Time In Forever" panose="02000506000000020003" pitchFamily="2" charset="0"/>
              </a:rPr>
              <a:t>11. Why did conflicts continue to erupt in many African countries even after they had gained independence?</a:t>
            </a:r>
          </a:p>
          <a:p>
            <a:r>
              <a:rPr lang="en-US" sz="1500" dirty="0">
                <a:solidFill>
                  <a:srgbClr val="FF0000"/>
                </a:solidFill>
                <a:latin typeface="KG First Time In Forever" panose="02000506000000020003" pitchFamily="2" charset="0"/>
              </a:rPr>
              <a:t>Different tribes and ethnic groups still had resentments from being thrown together by Europeans</a:t>
            </a:r>
          </a:p>
          <a:p>
            <a:endParaRPr lang="en-US" sz="1400" dirty="0">
              <a:latin typeface="KG First Time In Forever" panose="02000506000000020003" pitchFamily="2" charset="0"/>
            </a:endParaRPr>
          </a:p>
          <a:p>
            <a:endParaRPr lang="en-US" sz="1200" dirty="0">
              <a:latin typeface="KG First Time In Forever" panose="02000506000000020003" pitchFamily="2" charset="0"/>
            </a:endParaRPr>
          </a:p>
          <a:p>
            <a:endParaRPr lang="en-US" sz="1600" dirty="0">
              <a:solidFill>
                <a:srgbClr val="FF0000"/>
              </a:solidFill>
              <a:latin typeface="KG First Time In Forever" panose="02000506000000020003" pitchFamily="2" charset="0"/>
            </a:endParaRPr>
          </a:p>
          <a:p>
            <a:endParaRPr lang="en-US" sz="1600" b="1" dirty="0">
              <a:latin typeface="KG First Time In Forever" panose="02000506000000020003" pitchFamily="2" charset="0"/>
            </a:endParaRPr>
          </a:p>
          <a:p>
            <a:endParaRPr lang="en-US" sz="1450" dirty="0">
              <a:latin typeface="KG First Time In Forever" panose="02000506000000020003" pitchFamily="2" charset="0"/>
            </a:endParaRPr>
          </a:p>
          <a:p>
            <a:r>
              <a:rPr lang="en-US" sz="1450" dirty="0">
                <a:latin typeface="KG First Time In Forever" panose="02000506000000020003" pitchFamily="2" charset="0"/>
              </a:rPr>
              <a:t> </a:t>
            </a:r>
            <a:endParaRPr lang="en-US" sz="1600" dirty="0">
              <a:latin typeface="KG First Time In Forever" panose="02000506000000020003" pitchFamily="2" charset="0"/>
            </a:endParaRPr>
          </a:p>
        </p:txBody>
      </p:sp>
      <p:sp>
        <p:nvSpPr>
          <p:cNvPr id="7" name="TextBox 6"/>
          <p:cNvSpPr txBox="1"/>
          <p:nvPr/>
        </p:nvSpPr>
        <p:spPr>
          <a:xfrm rot="5400000">
            <a:off x="-902637"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21024"/>
            <a:ext cx="8796572" cy="661595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45164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158750" y="336550"/>
            <a:ext cx="8842375" cy="6226175"/>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 name="Rectangle 3"/>
          <p:cNvSpPr/>
          <p:nvPr/>
        </p:nvSpPr>
        <p:spPr>
          <a:xfrm>
            <a:off x="376238" y="550863"/>
            <a:ext cx="8624887" cy="5332870"/>
          </a:xfrm>
          <a:prstGeom prst="rect">
            <a:avLst/>
          </a:prstGeom>
        </p:spPr>
        <p:txBody>
          <a:bodyPr>
            <a:spAutoFit/>
          </a:bodyPr>
          <a:lstStyle/>
          <a:p>
            <a:pPr>
              <a:lnSpc>
                <a:spcPct val="107000"/>
              </a:lnSpc>
              <a:spcAft>
                <a:spcPts val="600"/>
              </a:spcAft>
              <a:defRPr/>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defRPr/>
            </a:pPr>
            <a:r>
              <a:rPr lang="en-US" sz="3300" dirty="0">
                <a:latin typeface="KG Second Chances Solid" panose="02000000000000000000" pitchFamily="2" charset="0"/>
                <a:ea typeface="ＭＳ Ｐゴシック" panose="020B0600070205080204" pitchFamily="34" charset="-128"/>
              </a:rPr>
              <a:t>TEACHER INFO: Ticket Out the Door</a:t>
            </a:r>
          </a:p>
          <a:p>
            <a:pPr marL="571500" indent="-57150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cs typeface="Arial" panose="020B0604020202020204" pitchFamily="34" charset="0"/>
              </a:rPr>
              <a:t>Print off the Save It Ticket Out the Door for each student (two-per-page).</a:t>
            </a:r>
          </a:p>
          <a:p>
            <a:pPr marL="571500" indent="-57150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cs typeface="Arial" panose="020B0604020202020204" pitchFamily="34" charset="0"/>
              </a:rPr>
              <a:t>Have the students write down the most important thing that they want to remember (save) about European partitioning across Africa.</a:t>
            </a:r>
          </a:p>
          <a:p>
            <a:pPr marL="342900" indent="-342900">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cs typeface="Arial" panose="020B0604020202020204" pitchFamily="34" charset="0"/>
            </a:endParaRPr>
          </a:p>
        </p:txBody>
      </p:sp>
      <p:sp>
        <p:nvSpPr>
          <p:cNvPr id="63493" name="TextBox 5"/>
          <p:cNvSpPr txBox="1">
            <a:spLocks noChangeArrowheads="1"/>
          </p:cNvSpPr>
          <p:nvPr/>
        </p:nvSpPr>
        <p:spPr bwMode="auto">
          <a:xfrm>
            <a:off x="-66675" y="6629400"/>
            <a:ext cx="2652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MS PGothic" panose="020B0600070205080204" pitchFamily="34" charset="-128"/>
              </a:defRPr>
            </a:lvl1pPr>
            <a:lvl2pPr marL="742950" indent="-285750">
              <a:defRPr sz="2400">
                <a:solidFill>
                  <a:schemeClr val="tx1"/>
                </a:solidFill>
                <a:latin typeface="Lucida Grande" pitchFamily="80" charset="0"/>
                <a:ea typeface="MS PGothic" panose="020B0600070205080204" pitchFamily="34" charset="-128"/>
              </a:defRPr>
            </a:lvl2pPr>
            <a:lvl3pPr marL="1143000" indent="-228600">
              <a:defRPr sz="2400">
                <a:solidFill>
                  <a:schemeClr val="tx1"/>
                </a:solidFill>
                <a:latin typeface="Lucida Grande" pitchFamily="80" charset="0"/>
                <a:ea typeface="MS PGothic" panose="020B0600070205080204" pitchFamily="34" charset="-128"/>
              </a:defRPr>
            </a:lvl3pPr>
            <a:lvl4pPr marL="1600200" indent="-228600">
              <a:defRPr sz="2400">
                <a:solidFill>
                  <a:schemeClr val="tx1"/>
                </a:solidFill>
                <a:latin typeface="Lucida Grande" pitchFamily="80" charset="0"/>
                <a:ea typeface="MS PGothic" panose="020B0600070205080204" pitchFamily="34" charset="-128"/>
              </a:defRPr>
            </a:lvl4pPr>
            <a:lvl5pPr marL="2057400" indent="-228600">
              <a:defRPr sz="2400">
                <a:solidFill>
                  <a:schemeClr val="tx1"/>
                </a:solidFill>
                <a:latin typeface="Lucida Grande" pitchFamily="80"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MS PGothic" panose="020B0600070205080204" pitchFamily="34" charset="-128"/>
              </a:defRPr>
            </a:lvl9pPr>
          </a:lstStyle>
          <a:p>
            <a:r>
              <a:rPr lang="en-US" altLang="en-US" sz="1200">
                <a:latin typeface="KBScaredStraight" panose="02000603000000000000" pitchFamily="2" charset="0"/>
              </a:rPr>
              <a:t>© Brain Wrinkles</a:t>
            </a:r>
          </a:p>
        </p:txBody>
      </p:sp>
    </p:spTree>
    <p:extLst>
      <p:ext uri="{BB962C8B-B14F-4D97-AF65-F5344CB8AC3E}">
        <p14:creationId xmlns:p14="http://schemas.microsoft.com/office/powerpoint/2010/main" val="1935756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7621" y="156569"/>
            <a:ext cx="2379690" cy="807913"/>
          </a:xfrm>
          <a:prstGeom prst="rect">
            <a:avLst/>
          </a:prstGeom>
          <a:noFill/>
        </p:spPr>
        <p:txBody>
          <a:bodyPr wrap="none" lIns="68580" tIns="34290" rIns="68580" bIns="34290">
            <a:spAutoFit/>
          </a:bodyPr>
          <a:lstStyle/>
          <a:p>
            <a:pPr algn="ctr">
              <a:defRPr/>
            </a:pPr>
            <a:r>
              <a:rPr lang="en-US" sz="4800" b="1" dirty="0">
                <a:ln w="10160">
                  <a:solidFill>
                    <a:schemeClr val="tx1"/>
                  </a:solidFill>
                  <a:prstDash val="solid"/>
                </a:ln>
                <a:solidFill>
                  <a:srgbClr val="A8A69C"/>
                </a:solidFill>
                <a:effectLst>
                  <a:outerShdw blurRad="50800" dist="38100" dir="2700000" algn="tl" rotWithShape="0">
                    <a:prstClr val="black">
                      <a:alpha val="40000"/>
                    </a:prstClr>
                  </a:outerShdw>
                </a:effectLst>
                <a:latin typeface="KG Second Chances Solid" panose="02000000000000000000" pitchFamily="2" charset="0"/>
                <a:ea typeface="ＭＳ Ｐゴシック" panose="020B0600070205080204" pitchFamily="34" charset="-128"/>
              </a:rPr>
              <a:t>Save It</a:t>
            </a:r>
          </a:p>
        </p:txBody>
      </p:sp>
      <p:sp>
        <p:nvSpPr>
          <p:cNvPr id="64515" name="TextBox 14"/>
          <p:cNvSpPr txBox="1">
            <a:spLocks noChangeArrowheads="1"/>
          </p:cNvSpPr>
          <p:nvPr/>
        </p:nvSpPr>
        <p:spPr bwMode="auto">
          <a:xfrm>
            <a:off x="0" y="877888"/>
            <a:ext cx="44640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MS PGothic" panose="020B0600070205080204" pitchFamily="34" charset="-128"/>
              </a:defRPr>
            </a:lvl1pPr>
            <a:lvl2pPr marL="742950" indent="-285750">
              <a:defRPr sz="2400">
                <a:solidFill>
                  <a:schemeClr val="tx1"/>
                </a:solidFill>
                <a:latin typeface="Lucida Grande" pitchFamily="80" charset="0"/>
                <a:ea typeface="MS PGothic" panose="020B0600070205080204" pitchFamily="34" charset="-128"/>
              </a:defRPr>
            </a:lvl2pPr>
            <a:lvl3pPr marL="1143000" indent="-228600">
              <a:defRPr sz="2400">
                <a:solidFill>
                  <a:schemeClr val="tx1"/>
                </a:solidFill>
                <a:latin typeface="Lucida Grande" pitchFamily="80" charset="0"/>
                <a:ea typeface="MS PGothic" panose="020B0600070205080204" pitchFamily="34" charset="-128"/>
              </a:defRPr>
            </a:lvl3pPr>
            <a:lvl4pPr marL="1600200" indent="-228600">
              <a:defRPr sz="2400">
                <a:solidFill>
                  <a:schemeClr val="tx1"/>
                </a:solidFill>
                <a:latin typeface="Lucida Grande" pitchFamily="80" charset="0"/>
                <a:ea typeface="MS PGothic" panose="020B0600070205080204" pitchFamily="34" charset="-128"/>
              </a:defRPr>
            </a:lvl4pPr>
            <a:lvl5pPr marL="2057400" indent="-228600">
              <a:defRPr sz="2400">
                <a:solidFill>
                  <a:schemeClr val="tx1"/>
                </a:solidFill>
                <a:latin typeface="Lucida Grande" pitchFamily="80"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MS PGothic" panose="020B0600070205080204" pitchFamily="34" charset="-128"/>
              </a:defRPr>
            </a:lvl9pPr>
          </a:lstStyle>
          <a:p>
            <a:pPr algn="ctr"/>
            <a:r>
              <a:rPr lang="en-US" altLang="en-US" sz="1400" dirty="0">
                <a:latin typeface="KBScaredStraight" panose="02000603000000000000" pitchFamily="2" charset="0"/>
              </a:rPr>
              <a:t>Why was European partitioning across Africa so significant? What is the most important thing that you want to remember about it?  “Save it” on the disk below.</a:t>
            </a:r>
          </a:p>
        </p:txBody>
      </p:sp>
      <p:sp>
        <p:nvSpPr>
          <p:cNvPr id="14" name="Rectangle 13"/>
          <p:cNvSpPr/>
          <p:nvPr/>
        </p:nvSpPr>
        <p:spPr>
          <a:xfrm>
            <a:off x="0" y="0"/>
            <a:ext cx="457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6" name="TextBox 15"/>
          <p:cNvSpPr txBox="1"/>
          <p:nvPr/>
        </p:nvSpPr>
        <p:spPr>
          <a:xfrm>
            <a:off x="-46038" y="6635750"/>
            <a:ext cx="2652713" cy="246063"/>
          </a:xfrm>
          <a:prstGeom prst="rect">
            <a:avLst/>
          </a:prstGeom>
          <a:noFill/>
        </p:spPr>
        <p:txBody>
          <a:bodyPr>
            <a:spAutoFit/>
          </a:bodyPr>
          <a:lstStyle/>
          <a:p>
            <a:pPr>
              <a:defRPr/>
            </a:pPr>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17" name="TextBox 16"/>
          <p:cNvSpPr txBox="1"/>
          <p:nvPr/>
        </p:nvSpPr>
        <p:spPr>
          <a:xfrm>
            <a:off x="4508500" y="6635750"/>
            <a:ext cx="2654300" cy="246063"/>
          </a:xfrm>
          <a:prstGeom prst="rect">
            <a:avLst/>
          </a:prstGeom>
          <a:noFill/>
        </p:spPr>
        <p:txBody>
          <a:bodyPr>
            <a:spAutoFit/>
          </a:bodyPr>
          <a:lstStyle/>
          <a:p>
            <a:pPr>
              <a:defRPr/>
            </a:pPr>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18" name="Rectangle 17"/>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22" name="TextBox 21"/>
          <p:cNvSpPr txBox="1"/>
          <p:nvPr/>
        </p:nvSpPr>
        <p:spPr>
          <a:xfrm>
            <a:off x="0" y="0"/>
            <a:ext cx="2652713" cy="276225"/>
          </a:xfrm>
          <a:prstGeom prst="rect">
            <a:avLst/>
          </a:prstGeom>
          <a:noFill/>
        </p:spPr>
        <p:txBody>
          <a:bodyPr>
            <a:spAutoFit/>
          </a:bodyPr>
          <a:lstStyle/>
          <a:p>
            <a:pPr>
              <a:defRPr/>
            </a:pPr>
            <a:r>
              <a:rPr lang="en-US" sz="1200" dirty="0">
                <a:latin typeface="KBScaredStraight" panose="02000603000000000000" pitchFamily="2" charset="0"/>
                <a:ea typeface="KBScaredStraight" panose="02000603000000000000" pitchFamily="2" charset="0"/>
              </a:rPr>
              <a:t>Name</a:t>
            </a:r>
            <a:r>
              <a:rPr lang="en-US" sz="1000" dirty="0">
                <a:solidFill>
                  <a:schemeClr val="bg1">
                    <a:lumMod val="50000"/>
                  </a:schemeClr>
                </a:solidFill>
                <a:latin typeface="KBScaredStraight" panose="02000603000000000000" pitchFamily="2" charset="0"/>
                <a:ea typeface="KBScaredStraight" panose="02000603000000000000" pitchFamily="2" charset="0"/>
              </a:rPr>
              <a:t>:</a:t>
            </a:r>
          </a:p>
        </p:txBody>
      </p:sp>
      <p:sp>
        <p:nvSpPr>
          <p:cNvPr id="23" name="TextBox 22"/>
          <p:cNvSpPr txBox="1"/>
          <p:nvPr/>
        </p:nvSpPr>
        <p:spPr>
          <a:xfrm>
            <a:off x="4572000" y="-11113"/>
            <a:ext cx="2652713" cy="276226"/>
          </a:xfrm>
          <a:prstGeom prst="rect">
            <a:avLst/>
          </a:prstGeom>
          <a:noFill/>
        </p:spPr>
        <p:txBody>
          <a:bodyPr>
            <a:spAutoFit/>
          </a:bodyPr>
          <a:lstStyle/>
          <a:p>
            <a:pPr>
              <a:defRPr/>
            </a:pPr>
            <a:r>
              <a:rPr lang="en-US" sz="1200" dirty="0">
                <a:latin typeface="KBScaredStraight" panose="02000603000000000000" pitchFamily="2" charset="0"/>
                <a:ea typeface="KBScaredStraight" panose="02000603000000000000" pitchFamily="2" charset="0"/>
              </a:rPr>
              <a:t>Name</a:t>
            </a:r>
            <a:r>
              <a:rPr lang="en-US" sz="1000" dirty="0">
                <a:solidFill>
                  <a:schemeClr val="bg1">
                    <a:lumMod val="50000"/>
                  </a:schemeClr>
                </a:solidFill>
                <a:latin typeface="KBScaredStraight" panose="02000603000000000000" pitchFamily="2" charset="0"/>
                <a:ea typeface="KBScaredStraight" panose="02000603000000000000" pitchFamily="2" charset="0"/>
              </a:rPr>
              <a:t>:</a:t>
            </a:r>
          </a:p>
        </p:txBody>
      </p:sp>
      <p:pic>
        <p:nvPicPr>
          <p:cNvPr id="2" name="Picture 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0923" y="1841734"/>
            <a:ext cx="4270153" cy="4756666"/>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587375" y="2235200"/>
            <a:ext cx="3397250" cy="229393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5641384" y="115417"/>
            <a:ext cx="2379690" cy="807913"/>
          </a:xfrm>
          <a:prstGeom prst="rect">
            <a:avLst/>
          </a:prstGeom>
          <a:noFill/>
        </p:spPr>
        <p:txBody>
          <a:bodyPr wrap="none" lIns="68580" tIns="34290" rIns="68580" bIns="34290">
            <a:spAutoFit/>
          </a:bodyPr>
          <a:lstStyle/>
          <a:p>
            <a:pPr algn="ctr">
              <a:defRPr/>
            </a:pPr>
            <a:r>
              <a:rPr lang="en-US" sz="4800" b="1" dirty="0">
                <a:ln w="10160">
                  <a:solidFill>
                    <a:schemeClr val="tx1"/>
                  </a:solidFill>
                  <a:prstDash val="solid"/>
                </a:ln>
                <a:solidFill>
                  <a:srgbClr val="A8A69C"/>
                </a:solidFill>
                <a:effectLst>
                  <a:outerShdw blurRad="50800" dist="38100" dir="2700000" algn="tl" rotWithShape="0">
                    <a:prstClr val="black">
                      <a:alpha val="40000"/>
                    </a:prstClr>
                  </a:outerShdw>
                </a:effectLst>
                <a:latin typeface="KG Second Chances Solid" panose="02000000000000000000" pitchFamily="2" charset="0"/>
                <a:ea typeface="ＭＳ Ｐゴシック" panose="020B0600070205080204" pitchFamily="34" charset="-128"/>
              </a:rPr>
              <a:t>Save It</a:t>
            </a:r>
          </a:p>
        </p:txBody>
      </p:sp>
      <p:pic>
        <p:nvPicPr>
          <p:cNvPr id="26" name="Picture 25"/>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724686" y="1800582"/>
            <a:ext cx="4270153" cy="4756666"/>
          </a:xfrm>
          <a:prstGeom prst="rect">
            <a:avLst/>
          </a:prstGeom>
          <a:ln>
            <a:noFill/>
          </a:ln>
          <a:effectLst>
            <a:outerShdw blurRad="292100" dist="139700" dir="2700000" algn="tl" rotWithShape="0">
              <a:srgbClr val="333333">
                <a:alpha val="65000"/>
              </a:srgbClr>
            </a:outerShdw>
          </a:effectLst>
        </p:spPr>
      </p:pic>
      <p:sp>
        <p:nvSpPr>
          <p:cNvPr id="27" name="Rectangle 26"/>
          <p:cNvSpPr/>
          <p:nvPr/>
        </p:nvSpPr>
        <p:spPr>
          <a:xfrm>
            <a:off x="5160963" y="2193925"/>
            <a:ext cx="3397250" cy="229393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4"/>
          <p:cNvSpPr txBox="1">
            <a:spLocks noChangeArrowheads="1"/>
          </p:cNvSpPr>
          <p:nvPr/>
        </p:nvSpPr>
        <p:spPr bwMode="auto">
          <a:xfrm>
            <a:off x="4599204" y="822662"/>
            <a:ext cx="44640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80" charset="0"/>
                <a:ea typeface="MS PGothic" panose="020B0600070205080204" pitchFamily="34" charset="-128"/>
              </a:defRPr>
            </a:lvl1pPr>
            <a:lvl2pPr marL="742950" indent="-285750">
              <a:defRPr sz="2400">
                <a:solidFill>
                  <a:schemeClr val="tx1"/>
                </a:solidFill>
                <a:latin typeface="Lucida Grande" pitchFamily="80" charset="0"/>
                <a:ea typeface="MS PGothic" panose="020B0600070205080204" pitchFamily="34" charset="-128"/>
              </a:defRPr>
            </a:lvl2pPr>
            <a:lvl3pPr marL="1143000" indent="-228600">
              <a:defRPr sz="2400">
                <a:solidFill>
                  <a:schemeClr val="tx1"/>
                </a:solidFill>
                <a:latin typeface="Lucida Grande" pitchFamily="80" charset="0"/>
                <a:ea typeface="MS PGothic" panose="020B0600070205080204" pitchFamily="34" charset="-128"/>
              </a:defRPr>
            </a:lvl3pPr>
            <a:lvl4pPr marL="1600200" indent="-228600">
              <a:defRPr sz="2400">
                <a:solidFill>
                  <a:schemeClr val="tx1"/>
                </a:solidFill>
                <a:latin typeface="Lucida Grande" pitchFamily="80" charset="0"/>
                <a:ea typeface="MS PGothic" panose="020B0600070205080204" pitchFamily="34" charset="-128"/>
              </a:defRPr>
            </a:lvl4pPr>
            <a:lvl5pPr marL="2057400" indent="-228600">
              <a:defRPr sz="2400">
                <a:solidFill>
                  <a:schemeClr val="tx1"/>
                </a:solidFill>
                <a:latin typeface="Lucida Grande" pitchFamily="80"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Lucida Grande" pitchFamily="80"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Lucida Grande" pitchFamily="80"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Lucida Grande" pitchFamily="80"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Lucida Grande" pitchFamily="80" charset="0"/>
                <a:ea typeface="MS PGothic" panose="020B0600070205080204" pitchFamily="34" charset="-128"/>
              </a:defRPr>
            </a:lvl9pPr>
          </a:lstStyle>
          <a:p>
            <a:pPr algn="ctr"/>
            <a:r>
              <a:rPr lang="en-US" altLang="en-US" sz="1400" dirty="0">
                <a:latin typeface="KBScaredStraight" panose="02000603000000000000" pitchFamily="2" charset="0"/>
              </a:rPr>
              <a:t>Why was European partitioning across Africa so significant? What is the most important thing that you want to remember about it?  “Save it” on the disk below.</a:t>
            </a:r>
          </a:p>
        </p:txBody>
      </p:sp>
    </p:spTree>
    <p:extLst>
      <p:ext uri="{BB962C8B-B14F-4D97-AF65-F5344CB8AC3E}">
        <p14:creationId xmlns:p14="http://schemas.microsoft.com/office/powerpoint/2010/main" val="1305348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8224" y="261588"/>
            <a:ext cx="8027893" cy="6269691"/>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91"/>
          </a:p>
        </p:txBody>
      </p:sp>
      <p:sp>
        <p:nvSpPr>
          <p:cNvPr id="30" name="Rectangle 29"/>
          <p:cNvSpPr/>
          <p:nvPr/>
        </p:nvSpPr>
        <p:spPr>
          <a:xfrm>
            <a:off x="766482" y="570010"/>
            <a:ext cx="7611036" cy="5894705"/>
          </a:xfrm>
          <a:prstGeom prst="rect">
            <a:avLst/>
          </a:prstGeom>
          <a:noFill/>
        </p:spPr>
        <p:txBody>
          <a:bodyPr wrap="square" lIns="66563" tIns="33281" rIns="66563" bIns="33281">
            <a:spAutoFit/>
          </a:bodyPr>
          <a:lstStyle/>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eaLnBrk="1" hangingPunct="1">
              <a:defRPr/>
            </a:pPr>
            <a:r>
              <a:rPr lang="en-US" dirty="0">
                <a:latin typeface="KBScaredStraight" panose="02000603000000000000" pitchFamily="2" charset="0"/>
                <a:ea typeface="KBScaredStraight" panose="02000603000000000000" pitchFamily="2" charset="0"/>
                <a:cs typeface="Arial" panose="020B0604020202020204" pitchFamily="34" charset="0"/>
              </a:rPr>
              <a:t>Thank you so much for downloading this file. I sincerely hope you find it helpful and that your students learn a lot from it! I look forward to reading your feedback in my store.</a:t>
            </a:r>
          </a:p>
          <a:p>
            <a:pPr eaLnBrk="1" hangingPunct="1">
              <a:defRPr/>
            </a:pPr>
            <a:endParaRPr lang="en-US"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dirty="0">
                <a:latin typeface="KBScaredStraight" panose="02000603000000000000" pitchFamily="2" charset="0"/>
                <a:ea typeface="KBScaredStraight" panose="02000603000000000000" pitchFamily="2" charset="0"/>
                <a:cs typeface="Arial" panose="020B0604020202020204" pitchFamily="34" charset="0"/>
              </a:rPr>
              <a:t>If you like this file, you might want to check out some of my other products that teach social studies topics in creative, engaging, and hands-on ways.</a:t>
            </a:r>
          </a:p>
          <a:p>
            <a:pPr eaLnBrk="1" hangingPunct="1">
              <a:defRPr/>
            </a:pPr>
            <a:endParaRPr lang="en-US" sz="1165"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algn="ct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algn="ct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748"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endParaRPr lang="en-US" sz="1456"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748" dirty="0">
                <a:latin typeface="KBScaredStraight" panose="02000603000000000000" pitchFamily="2" charset="0"/>
                <a:ea typeface="KBScaredStraight" panose="02000603000000000000" pitchFamily="2" charset="0"/>
                <a:cs typeface="Arial" panose="020B0604020202020204" pitchFamily="34" charset="0"/>
              </a:rPr>
              <a:t>Best wishes,</a:t>
            </a:r>
          </a:p>
          <a:p>
            <a:pPr eaLnBrk="1" hangingPunct="1">
              <a:defRPr/>
            </a:pPr>
            <a:r>
              <a:rPr lang="en-US" sz="2912" dirty="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eaLnBrk="1" hangingPunct="1">
              <a:defRPr/>
            </a:pPr>
            <a:endParaRPr lang="en-US" sz="1748" dirty="0">
              <a:ln w="0"/>
              <a:latin typeface="KG Payphone" panose="02000000000000000000" pitchFamily="2" charset="0"/>
            </a:endParaRPr>
          </a:p>
        </p:txBody>
      </p:sp>
      <p:sp>
        <p:nvSpPr>
          <p:cNvPr id="8" name="Rectangle 7"/>
          <p:cNvSpPr/>
          <p:nvPr/>
        </p:nvSpPr>
        <p:spPr>
          <a:xfrm>
            <a:off x="2483921" y="294573"/>
            <a:ext cx="4012147" cy="881406"/>
          </a:xfrm>
          <a:prstGeom prst="rect">
            <a:avLst/>
          </a:prstGeom>
          <a:noFill/>
        </p:spPr>
        <p:txBody>
          <a:bodyPr wrap="none" lIns="49922" tIns="24961" rIns="49922" bIns="24961">
            <a:spAutoFit/>
          </a:bodyPr>
          <a:lstStyle/>
          <a:p>
            <a:pPr algn="ctr" eaLnBrk="1" hangingPunct="1">
              <a:defRPr/>
            </a:pPr>
            <a:r>
              <a:rPr lang="en-US" sz="5400" b="1"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Thank You!</a:t>
            </a:r>
          </a:p>
        </p:txBody>
      </p:sp>
      <p:pic>
        <p:nvPicPr>
          <p:cNvPr id="18438" name="Picture 8">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92080" y="5272746"/>
            <a:ext cx="1188720" cy="11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482" y="3271850"/>
            <a:ext cx="2438400"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3140" y="3271850"/>
            <a:ext cx="2443163"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0525" y="3271850"/>
            <a:ext cx="2438400" cy="1828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966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6859" y="261588"/>
            <a:ext cx="8364070" cy="6269691"/>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91"/>
          </a:p>
        </p:txBody>
      </p:sp>
      <p:sp>
        <p:nvSpPr>
          <p:cNvPr id="30" name="Rectangle 29"/>
          <p:cNvSpPr/>
          <p:nvPr/>
        </p:nvSpPr>
        <p:spPr>
          <a:xfrm>
            <a:off x="551329" y="294155"/>
            <a:ext cx="8108577" cy="6048016"/>
          </a:xfrm>
          <a:prstGeom prst="rect">
            <a:avLst/>
          </a:prstGeom>
          <a:noFill/>
        </p:spPr>
        <p:txBody>
          <a:bodyPr wrap="square" lIns="66563" tIns="33281" rIns="66563" bIns="33281">
            <a:spAutoFit/>
          </a:bodyPr>
          <a:lstStyle/>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eaLnBrk="1" hangingPunct="1">
              <a:defRPr/>
            </a:pPr>
            <a:r>
              <a:rPr lang="en-US" sz="1400" dirty="0">
                <a:latin typeface="KBScaredStraight" panose="02000603000000000000" pitchFamily="2" charset="0"/>
                <a:ea typeface="KBScaredStraight" panose="02000603000000000000" pitchFamily="2" charset="0"/>
                <a:cs typeface="Arial" panose="020B0604020202020204" pitchFamily="34" charset="0"/>
              </a:rPr>
              <a:t>© Brain Wrinkles. Your download includes a limited use license from Brain Wrinkles. The purchaser may use the resource for </a:t>
            </a:r>
            <a:r>
              <a:rPr lang="en-US" sz="1400" b="1" dirty="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personal classroom use only</a:t>
            </a:r>
            <a:r>
              <a:rPr lang="en-US" sz="1400" dirty="0">
                <a:latin typeface="KBScaredStraight" panose="02000603000000000000" pitchFamily="2" charset="0"/>
                <a:ea typeface="KBScaredStraight" panose="02000603000000000000" pitchFamily="2" charset="0"/>
                <a:cs typeface="Arial" panose="020B0604020202020204" pitchFamily="34" charset="0"/>
              </a:rPr>
              <a:t>. The license is not transferable to another person. Other teachers should purchase their own license through my store. </a:t>
            </a:r>
          </a:p>
          <a:p>
            <a:pPr eaLnBrk="1" hangingPunct="1">
              <a:defRPr/>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400" dirty="0">
                <a:latin typeface="KBScaredStraight" panose="02000603000000000000" pitchFamily="2" charset="0"/>
                <a:ea typeface="KBScaredStraight" panose="02000603000000000000" pitchFamily="2" charset="0"/>
                <a:cs typeface="Arial" panose="020B0604020202020204" pitchFamily="34" charset="0"/>
              </a:rPr>
              <a:t>This resource is </a:t>
            </a:r>
            <a:r>
              <a:rPr lang="en-US" sz="1400" b="1" u="sng" dirty="0">
                <a:solidFill>
                  <a:schemeClr val="accent1">
                    <a:lumMod val="75000"/>
                  </a:schemeClr>
                </a:solidFill>
                <a:latin typeface="KBScaredStraight" panose="02000603000000000000" pitchFamily="2" charset="0"/>
                <a:ea typeface="KBScaredStraight" panose="02000603000000000000" pitchFamily="2" charset="0"/>
                <a:cs typeface="Arial" panose="020B0604020202020204" pitchFamily="34" charset="0"/>
              </a:rPr>
              <a:t>not</a:t>
            </a:r>
            <a:r>
              <a:rPr lang="en-US" sz="1400" dirty="0">
                <a:solidFill>
                  <a:srgbClr val="3FBBEE"/>
                </a:solidFill>
                <a:latin typeface="KBScaredStraight" panose="02000603000000000000" pitchFamily="2" charset="0"/>
                <a:ea typeface="KBScaredStraight" panose="02000603000000000000" pitchFamily="2" charset="0"/>
                <a:cs typeface="Arial" panose="020B0604020202020204" pitchFamily="34" charset="0"/>
              </a:rPr>
              <a:t> </a:t>
            </a:r>
            <a:r>
              <a:rPr lang="en-US" sz="1400" dirty="0">
                <a:latin typeface="KBScaredStraight" panose="02000603000000000000" pitchFamily="2" charset="0"/>
                <a:ea typeface="KBScaredStraight" panose="02000603000000000000" pitchFamily="2" charset="0"/>
                <a:cs typeface="Arial" panose="020B0604020202020204" pitchFamily="34" charset="0"/>
              </a:rPr>
              <a:t>to be used:</a:t>
            </a:r>
          </a:p>
          <a:p>
            <a:pPr marL="156016" indent="-156016">
              <a:buFont typeface="Arial" panose="020B0604020202020204" pitchFamily="34" charset="0"/>
              <a:buChar char="•"/>
              <a:defRPr/>
            </a:pPr>
            <a:r>
              <a:rPr lang="en-US" sz="1400" dirty="0">
                <a:latin typeface="KBScaredStraight" panose="02000603000000000000" pitchFamily="2" charset="0"/>
                <a:ea typeface="KBScaredStraight" panose="02000603000000000000" pitchFamily="2" charset="0"/>
                <a:cs typeface="Arial" panose="020B0604020202020204" pitchFamily="34" charset="0"/>
              </a:rPr>
              <a:t>By an entire grade level, school, or district without purchasing the proper number of licenses. For school/district licenses at a discount, please contact me.</a:t>
            </a:r>
          </a:p>
          <a:p>
            <a:pPr marL="156016" indent="-156016">
              <a:buFont typeface="Arial" panose="020B0604020202020204" pitchFamily="34" charset="0"/>
              <a:buChar char="•"/>
              <a:defRPr/>
            </a:pPr>
            <a:r>
              <a:rPr lang="en-US" sz="1400" dirty="0">
                <a:latin typeface="KBScaredStraight" panose="02000603000000000000" pitchFamily="2" charset="0"/>
                <a:ea typeface="KBScaredStraight" panose="02000603000000000000" pitchFamily="2" charset="0"/>
                <a:cs typeface="Arial" panose="020B0604020202020204" pitchFamily="34" charset="0"/>
              </a:rPr>
              <a:t>As part of a product listed for sale or for free by another individual.</a:t>
            </a:r>
          </a:p>
          <a:p>
            <a:pPr marL="156016" indent="-156016">
              <a:buFont typeface="Arial" panose="020B0604020202020204" pitchFamily="34" charset="0"/>
              <a:buChar char="•"/>
              <a:defRPr/>
            </a:pPr>
            <a:r>
              <a:rPr lang="en-US" sz="1400" dirty="0">
                <a:latin typeface="KBScaredStraight" panose="02000603000000000000" pitchFamily="2" charset="0"/>
                <a:ea typeface="KBScaredStraight" panose="02000603000000000000" pitchFamily="2" charset="0"/>
                <a:cs typeface="Arial" panose="020B0604020202020204" pitchFamily="34" charset="0"/>
              </a:rPr>
              <a:t>On shared databases.</a:t>
            </a:r>
          </a:p>
          <a:p>
            <a:pPr marL="156016" indent="-156016">
              <a:buFont typeface="Arial" panose="020B0604020202020204" pitchFamily="34" charset="0"/>
              <a:buChar char="•"/>
              <a:defRPr/>
            </a:pPr>
            <a:r>
              <a:rPr lang="en-US" sz="1400" dirty="0">
                <a:latin typeface="KBScaredStraight" panose="02000603000000000000" pitchFamily="2" charset="0"/>
                <a:ea typeface="KBScaredStraight" panose="02000603000000000000" pitchFamily="2" charset="0"/>
                <a:cs typeface="Arial" panose="020B0604020202020204" pitchFamily="34" charset="0"/>
              </a:rPr>
              <a:t>Online in any way other than on password-protected website for student use only. </a:t>
            </a:r>
          </a:p>
          <a:p>
            <a:pPr eaLnBrk="1" hangingPunct="1">
              <a:defRPr/>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400" dirty="0">
                <a:latin typeface="KBScaredStraight" panose="02000603000000000000" pitchFamily="2" charset="0"/>
                <a:ea typeface="KBScaredStraight" panose="02000603000000000000" pitchFamily="2" charset="0"/>
                <a:cs typeface="Arial" panose="020B0604020202020204" pitchFamily="34" charset="0"/>
              </a:rPr>
              <a:t>© Copyright Brain Wrinkles. All rights reserved. Permission is granted to copy pages specifically designed for student or teacher use by the </a:t>
            </a:r>
            <a:r>
              <a:rPr lang="en-US" sz="1400" b="1" dirty="0">
                <a:latin typeface="KBScaredStraight" panose="02000603000000000000" pitchFamily="2" charset="0"/>
                <a:ea typeface="KBScaredStraight" panose="02000603000000000000" pitchFamily="2" charset="0"/>
                <a:cs typeface="Arial" panose="020B0604020202020204" pitchFamily="34" charset="0"/>
              </a:rPr>
              <a:t>original purchaser </a:t>
            </a:r>
            <a:r>
              <a:rPr lang="en-US" sz="1400" dirty="0">
                <a:latin typeface="KBScaredStraight" panose="02000603000000000000" pitchFamily="2" charset="0"/>
                <a:ea typeface="KBScaredStraight" panose="02000603000000000000" pitchFamily="2" charset="0"/>
                <a:cs typeface="Arial" panose="020B0604020202020204" pitchFamily="34" charset="0"/>
              </a:rPr>
              <a:t>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p>
          <a:p>
            <a:pPr eaLnBrk="1" hangingPunct="1">
              <a:defRPr/>
            </a:pPr>
            <a:endParaRPr lang="en-US" sz="1400" dirty="0">
              <a:latin typeface="KBScaredStraight" panose="02000603000000000000" pitchFamily="2" charset="0"/>
              <a:ea typeface="KBScaredStraight" panose="02000603000000000000" pitchFamily="2" charset="0"/>
              <a:cs typeface="Arial" panose="020B0604020202020204" pitchFamily="34" charset="0"/>
            </a:endParaRPr>
          </a:p>
          <a:p>
            <a:pPr eaLnBrk="1" hangingPunct="1">
              <a:defRPr/>
            </a:pPr>
            <a:r>
              <a:rPr lang="en-US" sz="1400" dirty="0">
                <a:latin typeface="KBScaredStraight" panose="02000603000000000000" pitchFamily="2" charset="0"/>
                <a:ea typeface="KBScaredStraight" panose="02000603000000000000" pitchFamily="2" charset="0"/>
                <a:cs typeface="Arial" panose="020B0604020202020204" pitchFamily="34" charset="0"/>
              </a:rPr>
              <a:t>Thank you,</a:t>
            </a:r>
          </a:p>
          <a:p>
            <a:pPr eaLnBrk="1" hangingPunct="1">
              <a:defRPr/>
            </a:pPr>
            <a:r>
              <a:rPr lang="en-US" sz="2621" dirty="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eaLnBrk="1" hangingPunct="1">
              <a:defRPr/>
            </a:pPr>
            <a:endParaRPr lang="en-US" sz="1748" dirty="0">
              <a:ln w="0"/>
              <a:latin typeface="KG Payphone" panose="02000000000000000000" pitchFamily="2" charset="0"/>
            </a:endParaRPr>
          </a:p>
        </p:txBody>
      </p:sp>
      <p:sp>
        <p:nvSpPr>
          <p:cNvPr id="8" name="Rectangle 7"/>
          <p:cNvSpPr/>
          <p:nvPr/>
        </p:nvSpPr>
        <p:spPr>
          <a:xfrm>
            <a:off x="2362160" y="294573"/>
            <a:ext cx="4255675" cy="789843"/>
          </a:xfrm>
          <a:prstGeom prst="rect">
            <a:avLst/>
          </a:prstGeom>
          <a:noFill/>
        </p:spPr>
        <p:txBody>
          <a:bodyPr wrap="none" lIns="49922" tIns="24961" rIns="49922" bIns="24961">
            <a:spAutoFit/>
          </a:bodyPr>
          <a:lstStyle/>
          <a:p>
            <a:pPr algn="ctr" eaLnBrk="1" hangingPunct="1">
              <a:defRPr/>
            </a:pPr>
            <a:r>
              <a:rPr lang="en-US" sz="4805" b="1"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Terms of Use</a:t>
            </a:r>
          </a:p>
        </p:txBody>
      </p:sp>
      <p:pic>
        <p:nvPicPr>
          <p:cNvPr id="19462"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8615" y="5475160"/>
            <a:ext cx="815228" cy="79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5684744" y="5348679"/>
            <a:ext cx="2975162" cy="361381"/>
          </a:xfrm>
          <a:prstGeom prst="rect">
            <a:avLst/>
          </a:prstGeom>
          <a:noFill/>
        </p:spPr>
        <p:txBody>
          <a:bodyPr>
            <a:spAutoFit/>
          </a:bodyPr>
          <a:lstStyle/>
          <a:p>
            <a:pPr algn="ctr" eaLnBrk="1" hangingPunct="1">
              <a:defRPr/>
            </a:pPr>
            <a:r>
              <a:rPr lang="en-US" sz="874" dirty="0">
                <a:latin typeface="KBScaredStraight" panose="02000603000000000000" pitchFamily="2" charset="0"/>
                <a:ea typeface="KBScaredStraight" panose="02000603000000000000" pitchFamily="2" charset="0"/>
              </a:rPr>
              <a:t>Clipart, fonts, &amp; digital papers for this product were purchased from:</a:t>
            </a:r>
          </a:p>
        </p:txBody>
      </p:sp>
      <p:pic>
        <p:nvPicPr>
          <p:cNvPr id="19464"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5598" y="5852619"/>
            <a:ext cx="500063" cy="4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7"/>
          </p:cNvPr>
          <p:cNvPicPr>
            <a:picLocks noChangeAspect="1"/>
          </p:cNvPicPr>
          <p:nvPr/>
        </p:nvPicPr>
        <p:blipFill>
          <a:blip r:embed="rId8"/>
          <a:stretch>
            <a:fillRect/>
          </a:stretch>
        </p:blipFill>
        <p:spPr>
          <a:xfrm>
            <a:off x="7996684" y="5874370"/>
            <a:ext cx="518247" cy="514350"/>
          </a:xfrm>
          <a:prstGeom prst="rect">
            <a:avLst/>
          </a:prstGeom>
          <a:ln>
            <a:solidFill>
              <a:schemeClr val="tx1"/>
            </a:solidFill>
          </a:ln>
        </p:spPr>
      </p:pic>
    </p:spTree>
    <p:extLst>
      <p:ext uri="{BB962C8B-B14F-4D97-AF65-F5344CB8AC3E}">
        <p14:creationId xmlns:p14="http://schemas.microsoft.com/office/powerpoint/2010/main" val="2833919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528059" y="3207334"/>
            <a:ext cx="6537111" cy="423193"/>
          </a:xfrm>
          <a:prstGeom prst="rect">
            <a:avLst/>
          </a:prstGeom>
          <a:noFill/>
        </p:spPr>
        <p:txBody>
          <a:bodyPr wrap="none" lIns="68580" tIns="34290" rIns="68580" bIns="34290">
            <a:spAutoFit/>
          </a:bodyPr>
          <a:lstStyle/>
          <a:p>
            <a:pPr algn="ctr"/>
            <a:r>
              <a:rPr lang="en-US" sz="23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Partitioning Across Africa CLOZE Notes 3</a:t>
            </a:r>
          </a:p>
        </p:txBody>
      </p:sp>
      <p:sp>
        <p:nvSpPr>
          <p:cNvPr id="6" name="TextBox 5"/>
          <p:cNvSpPr txBox="1"/>
          <p:nvPr/>
        </p:nvSpPr>
        <p:spPr>
          <a:xfrm rot="5400000">
            <a:off x="1150886" y="-689887"/>
            <a:ext cx="6642848" cy="8217634"/>
          </a:xfrm>
          <a:prstGeom prst="rect">
            <a:avLst/>
          </a:prstGeom>
          <a:noFill/>
        </p:spPr>
        <p:txBody>
          <a:bodyPr wrap="square" rtlCol="0">
            <a:spAutoFit/>
          </a:bodyPr>
          <a:lstStyle/>
          <a:p>
            <a:r>
              <a:rPr lang="en-US" sz="1200" b="1" dirty="0">
                <a:latin typeface="KG First Time In Forever" panose="02000506000000020003" pitchFamily="2" charset="0"/>
                <a:ea typeface="KBScaredStraight" panose="02000603000000000000" pitchFamily="2" charset="0"/>
              </a:rPr>
              <a:t>Artificial Boundaries</a:t>
            </a:r>
            <a:endParaRPr lang="en-US" sz="1200" dirty="0">
              <a:latin typeface="KG First Time In Forever" panose="02000506000000020003" pitchFamily="2" charset="0"/>
              <a:ea typeface="KBScaredStraight" panose="02000603000000000000" pitchFamily="2" charset="0"/>
            </a:endParaRPr>
          </a:p>
          <a:p>
            <a:pPr marL="171450" indent="-171450" eaLnBrk="0" fontAlgn="base" hangingPunct="0">
              <a:spcBef>
                <a:spcPct val="0"/>
              </a:spcBef>
              <a:spcAft>
                <a:spcPct val="0"/>
              </a:spcAft>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European powers organized Africa’s population in ways to make the </a:t>
            </a:r>
            <a:r>
              <a:rPr lang="en-US" sz="1200" dirty="0">
                <a:latin typeface="Tahoma" panose="020B0604030504040204" pitchFamily="34" charset="0"/>
                <a:ea typeface="Tahoma" panose="020B0604030504040204" pitchFamily="34" charset="0"/>
                <a:cs typeface="Tahoma" panose="020B0604030504040204" pitchFamily="34" charset="0"/>
              </a:rPr>
              <a:t>_______________ </a:t>
            </a:r>
            <a:r>
              <a:rPr lang="en-US" sz="1200" dirty="0">
                <a:latin typeface="KG First Time In Forever" panose="02000506000000020003" pitchFamily="2" charset="0"/>
                <a:ea typeface="KBScaredStraight" panose="02000603000000000000" pitchFamily="2" charset="0"/>
              </a:rPr>
              <a:t>, ignoring the natives’ </a:t>
            </a:r>
            <a:r>
              <a:rPr lang="en-US" sz="1200" dirty="0">
                <a:latin typeface="KG First Time In Forever" panose="02000506000000020003" pitchFamily="2" charset="0"/>
                <a:ea typeface="KBScaredStraight" panose="02000603000000000000" pitchFamily="2" charset="0"/>
                <a:cs typeface="Times New Roman" panose="02020603050405020304" pitchFamily="18" charset="0"/>
              </a:rPr>
              <a:t>cultural groups or existing political leadership. </a:t>
            </a:r>
          </a:p>
          <a:p>
            <a:pPr marL="171450" indent="-171450" eaLnBrk="0" fontAlgn="base" hangingPunct="0">
              <a:spcBef>
                <a:spcPct val="0"/>
              </a:spcBef>
              <a:spcAft>
                <a:spcPct val="0"/>
              </a:spcAft>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cs typeface="Times New Roman" panose="02020603050405020304" pitchFamily="18" charset="0"/>
              </a:rPr>
              <a:t>Sometimes they </a:t>
            </a:r>
            <a:r>
              <a:rPr lang="en-US" sz="12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200" dirty="0">
                <a:latin typeface="KG First Time In Forever" panose="02000506000000020003" pitchFamily="2" charset="0"/>
                <a:ea typeface="KBScaredStraight" panose="02000603000000000000" pitchFamily="2" charset="0"/>
                <a:cs typeface="Times New Roman" panose="02020603050405020304" pitchFamily="18" charset="0"/>
              </a:rPr>
              <a:t>people who had never been united before.</a:t>
            </a:r>
          </a:p>
          <a:p>
            <a:pPr marL="171450" indent="-171450" eaLnBrk="0" fontAlgn="base" hangingPunct="0">
              <a:spcBef>
                <a:spcPct val="0"/>
              </a:spcBef>
              <a:spcAft>
                <a:spcPct val="0"/>
              </a:spcAft>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cs typeface="Times New Roman" panose="02020603050405020304" pitchFamily="18" charset="0"/>
              </a:rPr>
              <a:t>Sometimes they </a:t>
            </a:r>
            <a:r>
              <a:rPr lang="en-US" sz="12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200" dirty="0">
                <a:latin typeface="KG First Time In Forever" panose="02000506000000020003" pitchFamily="2" charset="0"/>
                <a:ea typeface="KBScaredStraight" panose="02000603000000000000" pitchFamily="2" charset="0"/>
                <a:cs typeface="Times New Roman" panose="02020603050405020304" pitchFamily="18" charset="0"/>
              </a:rPr>
              <a:t>of people.</a:t>
            </a:r>
          </a:p>
          <a:p>
            <a:pPr marL="171450" indent="-171450" eaLnBrk="0" fontAlgn="base" hangingPunct="0">
              <a:spcBef>
                <a:spcPct val="0"/>
              </a:spcBef>
              <a:spcAft>
                <a:spcPct val="0"/>
              </a:spcAft>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cs typeface="Times New Roman" panose="02020603050405020304" pitchFamily="18" charset="0"/>
              </a:rPr>
              <a:t>The creation of these borders had a negative impact on Africa’s </a:t>
            </a:r>
            <a:r>
              <a:rPr lang="en-US" sz="1200" dirty="0">
                <a:latin typeface="Tahoma" panose="020B0604030504040204" pitchFamily="34" charset="0"/>
                <a:ea typeface="Tahoma" panose="020B0604030504040204" pitchFamily="34" charset="0"/>
                <a:cs typeface="Tahoma" panose="020B0604030504040204" pitchFamily="34" charset="0"/>
              </a:rPr>
              <a:t>__________________ </a:t>
            </a:r>
            <a:r>
              <a:rPr lang="en-US" sz="1200" dirty="0">
                <a:latin typeface="KG First Time In Forever" panose="02000506000000020003" pitchFamily="2" charset="0"/>
                <a:ea typeface="KBScaredStraight" panose="02000603000000000000" pitchFamily="2" charset="0"/>
                <a:cs typeface="Times New Roman" panose="02020603050405020304" pitchFamily="18" charset="0"/>
              </a:rPr>
              <a:t>by either dividing groups that wanted to be together or combining ethnic groups that were enemies.</a:t>
            </a:r>
          </a:p>
          <a:p>
            <a:pPr eaLnBrk="0" fontAlgn="base" hangingPunct="0">
              <a:spcBef>
                <a:spcPct val="0"/>
              </a:spcBef>
              <a:spcAft>
                <a:spcPct val="0"/>
              </a:spcAft>
            </a:pPr>
            <a:endParaRPr lang="en-US" sz="1200" dirty="0">
              <a:latin typeface="KG First Time In Forever" panose="02000506000000020003" pitchFamily="2" charset="0"/>
              <a:ea typeface="KBScaredStraight" panose="02000603000000000000" pitchFamily="2" charset="0"/>
              <a:cs typeface="Times New Roman" panose="02020603050405020304" pitchFamily="18" charset="0"/>
            </a:endParaRPr>
          </a:p>
          <a:p>
            <a:pPr eaLnBrk="0" fontAlgn="base" hangingPunct="0">
              <a:spcBef>
                <a:spcPct val="0"/>
              </a:spcBef>
              <a:spcAft>
                <a:spcPct val="0"/>
              </a:spcAft>
            </a:pPr>
            <a:r>
              <a:rPr lang="en-US" sz="1200" b="1" dirty="0">
                <a:latin typeface="KG First Time In Forever" panose="02000506000000020003" pitchFamily="2" charset="0"/>
                <a:ea typeface="KBScaredStraight" panose="02000603000000000000" pitchFamily="2" charset="0"/>
                <a:cs typeface="Times New Roman" panose="02020603050405020304" pitchFamily="18" charset="0"/>
              </a:rPr>
              <a:t>European Control</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Europeans placed colonies into </a:t>
            </a:r>
            <a:r>
              <a:rPr lang="en-US" sz="12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200" dirty="0">
                <a:latin typeface="KG First Time In Forever" panose="02000506000000020003" pitchFamily="2" charset="0"/>
                <a:ea typeface="KBScaredStraight" panose="02000603000000000000" pitchFamily="2" charset="0"/>
              </a:rPr>
              <a:t>and forced the Africans to go along with their demands.</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Europeans also tried to </a:t>
            </a:r>
            <a:r>
              <a:rPr lang="en-US" sz="12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200" dirty="0">
                <a:latin typeface="KG First Time In Forever" panose="02000506000000020003" pitchFamily="2" charset="0"/>
                <a:ea typeface="KBScaredStraight" panose="02000603000000000000" pitchFamily="2" charset="0"/>
              </a:rPr>
              <a:t>by forcing them to give up their own African customs and adopt European ones.</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Protests and revolts were common and </a:t>
            </a:r>
            <a:r>
              <a:rPr lang="en-US" sz="12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200" dirty="0">
                <a:latin typeface="KG First Time In Forever" panose="02000506000000020003" pitchFamily="2" charset="0"/>
                <a:ea typeface="KBScaredStraight" panose="02000603000000000000" pitchFamily="2" charset="0"/>
              </a:rPr>
              <a:t>became widespread.</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Europeans took the </a:t>
            </a:r>
            <a:r>
              <a:rPr lang="en-US" sz="12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2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African farmers were forced to grow cash crops like cocoa and coffee, causing there to be a </a:t>
            </a:r>
            <a:r>
              <a:rPr lang="en-US" sz="12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200" dirty="0">
                <a:latin typeface="KG First Time In Forever" panose="02000506000000020003" pitchFamily="2" charset="0"/>
                <a:ea typeface="KBScaredStraight" panose="02000603000000000000" pitchFamily="2" charset="0"/>
              </a:rPr>
              <a:t>in many areas of Africa.</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Africans were forced to work under </a:t>
            </a:r>
            <a:r>
              <a:rPr lang="en-US" sz="12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200" dirty="0">
                <a:latin typeface="KG First Time In Forever" panose="02000506000000020003" pitchFamily="2" charset="0"/>
                <a:ea typeface="KBScaredStraight" panose="02000603000000000000" pitchFamily="2" charset="0"/>
              </a:rPr>
              <a:t>on plantations, railways, and logging.</a:t>
            </a:r>
          </a:p>
          <a:p>
            <a:endParaRPr lang="en-US" sz="1200" dirty="0">
              <a:latin typeface="KG First Time In Forever" panose="02000506000000020003" pitchFamily="2" charset="0"/>
              <a:ea typeface="KBScaredStraight" panose="02000603000000000000" pitchFamily="2" charset="0"/>
            </a:endParaRPr>
          </a:p>
          <a:p>
            <a:r>
              <a:rPr lang="en-US" sz="1200" b="1" dirty="0">
                <a:latin typeface="KG First Time In Forever" panose="02000506000000020003" pitchFamily="2" charset="0"/>
                <a:ea typeface="KBScaredStraight" panose="02000603000000000000" pitchFamily="2" charset="0"/>
              </a:rPr>
              <a:t>Lasting Effects</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In order to gain power, Europeans encouraged Africans to </a:t>
            </a:r>
            <a:r>
              <a:rPr lang="en-US" sz="1200" dirty="0">
                <a:latin typeface="Tahoma" panose="020B0604030504040204" pitchFamily="34" charset="0"/>
                <a:ea typeface="Tahoma" panose="020B0604030504040204" pitchFamily="34" charset="0"/>
                <a:cs typeface="Tahoma" panose="020B0604030504040204" pitchFamily="34" charset="0"/>
              </a:rPr>
              <a:t>______________________ </a:t>
            </a:r>
            <a:r>
              <a:rPr lang="en-US" sz="12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New political boundaries caused </a:t>
            </a:r>
            <a:r>
              <a:rPr lang="en-US" sz="12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2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This has led to ethnic and political </a:t>
            </a:r>
            <a:r>
              <a:rPr lang="en-US" sz="12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2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There have been over </a:t>
            </a:r>
            <a:r>
              <a:rPr lang="en-US" sz="12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200" dirty="0">
                <a:solidFill>
                  <a:srgbClr val="FF0000"/>
                </a:solidFill>
                <a:latin typeface="KG First Time In Forever" panose="02000506000000020003" pitchFamily="2" charset="0"/>
                <a:ea typeface="KBScaredStraight" panose="02000603000000000000" pitchFamily="2" charset="0"/>
              </a:rPr>
              <a:t> </a:t>
            </a:r>
            <a:r>
              <a:rPr lang="en-US" sz="1200" dirty="0">
                <a:latin typeface="KG First Time In Forever" panose="02000506000000020003" pitchFamily="2" charset="0"/>
                <a:ea typeface="KBScaredStraight" panose="02000603000000000000" pitchFamily="2" charset="0"/>
              </a:rPr>
              <a:t>in Africa since WWII as a result of the colonial lines drawn by Europeans.</a:t>
            </a:r>
          </a:p>
          <a:p>
            <a:endParaRPr lang="en-US" sz="1200" dirty="0">
              <a:latin typeface="KG First Time In Forever" panose="02000506000000020003" pitchFamily="2" charset="0"/>
              <a:ea typeface="KBScaredStraight" panose="02000603000000000000" pitchFamily="2" charset="0"/>
            </a:endParaRPr>
          </a:p>
          <a:p>
            <a:r>
              <a:rPr lang="en-US" sz="1200" b="1" dirty="0">
                <a:latin typeface="KG First Time In Forever" panose="02000506000000020003" pitchFamily="2" charset="0"/>
                <a:ea typeface="KBScaredStraight" panose="02000603000000000000" pitchFamily="2" charset="0"/>
              </a:rPr>
              <a:t>African Unrest</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By the mid-twentieth century, Africans began to </a:t>
            </a:r>
            <a:r>
              <a:rPr lang="en-US" sz="12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200" dirty="0">
                <a:latin typeface="KG First Time In Forever" panose="02000506000000020003" pitchFamily="2" charset="0"/>
                <a:ea typeface="KBScaredStraight" panose="02000603000000000000" pitchFamily="2" charset="0"/>
              </a:rPr>
              <a:t>European control of their countries.</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It was obvious that colonialism </a:t>
            </a:r>
            <a:r>
              <a:rPr lang="en-US" sz="12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200" dirty="0">
                <a:latin typeface="KG First Time In Forever" panose="02000506000000020003" pitchFamily="2" charset="0"/>
                <a:ea typeface="KBScaredStraight" panose="02000603000000000000" pitchFamily="2" charset="0"/>
              </a:rPr>
              <a:t>, as it only benefitted the Europeans.</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Africans were tired of being treated like </a:t>
            </a:r>
            <a:r>
              <a:rPr lang="en-US" sz="12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200" dirty="0">
                <a:latin typeface="KG First Time In Forever" panose="02000506000000020003" pitchFamily="2" charset="0"/>
                <a:ea typeface="KBScaredStraight" panose="02000603000000000000" pitchFamily="2" charset="0"/>
              </a:rPr>
              <a:t>on their own land.</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They soon begin to </a:t>
            </a:r>
            <a:r>
              <a:rPr lang="en-US" sz="12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200" dirty="0">
                <a:latin typeface="KG First Time In Forever" panose="02000506000000020003" pitchFamily="2" charset="0"/>
                <a:ea typeface="KBScaredStraight" panose="02000603000000000000" pitchFamily="2" charset="0"/>
              </a:rPr>
              <a:t>for themselves and the desire for independence spread across Africa.</a:t>
            </a:r>
          </a:p>
          <a:p>
            <a:pPr marL="171450" indent="-171450">
              <a:buFont typeface="Arial" panose="020B0604020202020204" pitchFamily="34" charset="0"/>
              <a:buChar char="•"/>
            </a:pPr>
            <a:endParaRPr lang="en-US" sz="1200" b="1" dirty="0">
              <a:latin typeface="KG First Time In Forever" panose="02000506000000020003" pitchFamily="2" charset="0"/>
              <a:ea typeface="KBScaredStraight" panose="02000603000000000000" pitchFamily="2" charset="0"/>
            </a:endParaRPr>
          </a:p>
          <a:p>
            <a:r>
              <a:rPr lang="en-US" sz="1200" b="1" dirty="0">
                <a:latin typeface="KG First Time In Forever" panose="02000506000000020003" pitchFamily="2" charset="0"/>
                <a:ea typeface="KBScaredStraight" panose="02000603000000000000" pitchFamily="2" charset="0"/>
              </a:rPr>
              <a:t>Independence</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After World War I, many African countries began to gain independence; however, they were </a:t>
            </a:r>
            <a:r>
              <a:rPr lang="en-US" sz="12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2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Tribal conflicts began to erupt and </a:t>
            </a:r>
            <a:r>
              <a:rPr lang="en-US" sz="12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200" dirty="0">
                <a:latin typeface="KG First Time In Forever" panose="02000506000000020003" pitchFamily="2" charset="0"/>
                <a:ea typeface="KBScaredStraight" panose="02000603000000000000" pitchFamily="2" charset="0"/>
              </a:rPr>
              <a:t>over the artificially drawn European boundaries.</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Post-colonization conflicts continued </a:t>
            </a:r>
            <a:r>
              <a:rPr lang="en-US" sz="1200" dirty="0">
                <a:latin typeface="Tahoma" panose="020B0604030504040204" pitchFamily="34" charset="0"/>
                <a:ea typeface="Tahoma" panose="020B0604030504040204" pitchFamily="34" charset="0"/>
                <a:cs typeface="Tahoma" panose="020B0604030504040204" pitchFamily="34" charset="0"/>
              </a:rPr>
              <a:t>__________________________ </a:t>
            </a:r>
            <a:r>
              <a:rPr lang="en-US" sz="1200" dirty="0">
                <a:latin typeface="KG First Time In Forever" panose="02000506000000020003" pitchFamily="2" charset="0"/>
                <a:ea typeface="KBScaredStraight" panose="02000603000000000000" pitchFamily="2" charset="0"/>
              </a:rPr>
              <a:t>.</a:t>
            </a:r>
          </a:p>
          <a:p>
            <a:endParaRPr lang="en-US" sz="1200" b="1"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82027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577752" y="3207334"/>
            <a:ext cx="6437724" cy="423193"/>
          </a:xfrm>
          <a:prstGeom prst="rect">
            <a:avLst/>
          </a:prstGeom>
          <a:noFill/>
        </p:spPr>
        <p:txBody>
          <a:bodyPr wrap="none" lIns="68580" tIns="34290" rIns="68580" bIns="34290">
            <a:spAutoFit/>
          </a:bodyPr>
          <a:lstStyle/>
          <a:p>
            <a:pPr algn="ctr"/>
            <a:r>
              <a:rPr lang="en-US" sz="23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Partitioning Across Africa CLOZE Notes 1</a:t>
            </a:r>
          </a:p>
        </p:txBody>
      </p:sp>
      <p:sp>
        <p:nvSpPr>
          <p:cNvPr id="6" name="TextBox 5"/>
          <p:cNvSpPr txBox="1"/>
          <p:nvPr/>
        </p:nvSpPr>
        <p:spPr>
          <a:xfrm rot="5400000">
            <a:off x="770012" y="-1070761"/>
            <a:ext cx="6642848" cy="8979381"/>
          </a:xfrm>
          <a:prstGeom prst="rect">
            <a:avLst/>
          </a:prstGeom>
          <a:noFill/>
        </p:spPr>
        <p:txBody>
          <a:bodyPr wrap="square" rtlCol="0">
            <a:spAutoFit/>
          </a:bodyPr>
          <a:lstStyle/>
          <a:p>
            <a:r>
              <a:rPr lang="en-US" sz="1400" b="1" dirty="0">
                <a:latin typeface="KG First Time In Forever" panose="02000506000000020003" pitchFamily="2" charset="0"/>
                <a:ea typeface="KBScaredStraight" panose="02000603000000000000" pitchFamily="2" charset="0"/>
              </a:rPr>
              <a:t>Why Africa?</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Europeans first became interested in Africa for </a:t>
            </a:r>
            <a:r>
              <a:rPr lang="en-US" sz="1400" dirty="0">
                <a:solidFill>
                  <a:srgbClr val="FF0000"/>
                </a:solidFill>
                <a:latin typeface="KG First Time In Forever" panose="02000506000000020003" pitchFamily="2" charset="0"/>
                <a:ea typeface="KBScaredStraight" panose="02000603000000000000" pitchFamily="2" charset="0"/>
              </a:rPr>
              <a:t>trade route </a:t>
            </a:r>
            <a:r>
              <a:rPr lang="en-US" sz="1400" dirty="0">
                <a:latin typeface="KG First Time In Forever" panose="02000506000000020003" pitchFamily="2" charset="0"/>
                <a:ea typeface="KBScaredStraight" panose="02000603000000000000" pitchFamily="2" charset="0"/>
              </a:rPr>
              <a:t>purposes.</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They were looking for ways to </a:t>
            </a:r>
            <a:r>
              <a:rPr lang="en-US" sz="1400" dirty="0">
                <a:solidFill>
                  <a:srgbClr val="FF0000"/>
                </a:solidFill>
                <a:latin typeface="KG First Time In Forever" panose="02000506000000020003" pitchFamily="2" charset="0"/>
                <a:ea typeface="KBScaredStraight" panose="02000603000000000000" pitchFamily="2" charset="0"/>
              </a:rPr>
              <a:t>avoid the taxes </a:t>
            </a:r>
            <a:r>
              <a:rPr lang="en-US" sz="1400" dirty="0">
                <a:latin typeface="KG First Time In Forever" panose="02000506000000020003" pitchFamily="2" charset="0"/>
                <a:ea typeface="KBScaredStraight" panose="02000603000000000000" pitchFamily="2" charset="0"/>
              </a:rPr>
              <a:t>of the Arab and Ottoman empires in Southwest Asia.</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Sailing around Africa was a long voyage and could not be completed </a:t>
            </a:r>
            <a:r>
              <a:rPr lang="en-US" sz="1400" dirty="0">
                <a:solidFill>
                  <a:srgbClr val="FF0000"/>
                </a:solidFill>
                <a:latin typeface="KG First Time In Forever" panose="02000506000000020003" pitchFamily="2" charset="0"/>
                <a:ea typeface="KBScaredStraight" panose="02000603000000000000" pitchFamily="2" charset="0"/>
              </a:rPr>
              <a:t>without “pit stops” </a:t>
            </a:r>
            <a:r>
              <a:rPr lang="en-US" sz="1400" dirty="0">
                <a:latin typeface="KG First Time In Forever" panose="02000506000000020003" pitchFamily="2" charset="0"/>
                <a:ea typeface="KBScaredStraight" panose="02000603000000000000" pitchFamily="2" charset="0"/>
              </a:rPr>
              <a:t>along the way.</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Europeans created ports in southern and eastern Africa so traders could </a:t>
            </a:r>
            <a:r>
              <a:rPr lang="en-US" sz="1400" dirty="0">
                <a:solidFill>
                  <a:srgbClr val="FF0000"/>
                </a:solidFill>
                <a:latin typeface="KG First Time In Forever" panose="02000506000000020003" pitchFamily="2" charset="0"/>
                <a:ea typeface="KBScaredStraight" panose="02000603000000000000" pitchFamily="2" charset="0"/>
              </a:rPr>
              <a:t>restock supplies </a:t>
            </a:r>
            <a:r>
              <a:rPr lang="en-US" sz="1400" dirty="0">
                <a:latin typeface="KG First Time In Forever" panose="02000506000000020003" pitchFamily="2" charset="0"/>
                <a:ea typeface="KBScaredStraight" panose="02000603000000000000" pitchFamily="2" charset="0"/>
              </a:rPr>
              <a:t>before heading home.</a:t>
            </a:r>
          </a:p>
          <a:p>
            <a:endParaRPr lang="en-US" sz="1400" b="1" dirty="0">
              <a:latin typeface="KG First Time In Forever" panose="02000506000000020003" pitchFamily="2" charset="0"/>
              <a:ea typeface="KBScaredStraight" panose="02000603000000000000" pitchFamily="2" charset="0"/>
            </a:endParaRPr>
          </a:p>
          <a:p>
            <a:r>
              <a:rPr lang="en-US" sz="1400" b="1" dirty="0">
                <a:latin typeface="KG First Time In Forever" panose="02000506000000020003" pitchFamily="2" charset="0"/>
                <a:ea typeface="KBScaredStraight" panose="02000603000000000000" pitchFamily="2" charset="0"/>
              </a:rPr>
              <a:t>Slave Trade</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During the 16</a:t>
            </a:r>
            <a:r>
              <a:rPr lang="en-US" sz="1400" baseline="30000" dirty="0">
                <a:latin typeface="KG First Time In Forever" panose="02000506000000020003" pitchFamily="2" charset="0"/>
                <a:ea typeface="KBScaredStraight" panose="02000603000000000000" pitchFamily="2" charset="0"/>
              </a:rPr>
              <a:t>th</a:t>
            </a:r>
            <a:r>
              <a:rPr lang="en-US" sz="1400" dirty="0">
                <a:latin typeface="KG First Time In Forever" panose="02000506000000020003" pitchFamily="2" charset="0"/>
                <a:ea typeface="KBScaredStraight" panose="02000603000000000000" pitchFamily="2" charset="0"/>
              </a:rPr>
              <a:t> century, Portuguese explorers became engaged in the </a:t>
            </a:r>
            <a:r>
              <a:rPr lang="en-US" sz="1400" dirty="0">
                <a:solidFill>
                  <a:srgbClr val="FF0000"/>
                </a:solidFill>
                <a:latin typeface="KG First Time In Forever" panose="02000506000000020003" pitchFamily="2" charset="0"/>
                <a:ea typeface="KBScaredStraight" panose="02000603000000000000" pitchFamily="2" charset="0"/>
              </a:rPr>
              <a:t>African slave trade</a:t>
            </a:r>
            <a:r>
              <a:rPr lang="en-US" sz="14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They kidnapped Africans and forced them to work on </a:t>
            </a:r>
            <a:r>
              <a:rPr lang="en-US" sz="1400" dirty="0">
                <a:solidFill>
                  <a:srgbClr val="FF0000"/>
                </a:solidFill>
                <a:latin typeface="KG First Time In Forever" panose="02000506000000020003" pitchFamily="2" charset="0"/>
                <a:ea typeface="KBScaredStraight" panose="02000603000000000000" pitchFamily="2" charset="0"/>
              </a:rPr>
              <a:t>plantations and mines </a:t>
            </a:r>
            <a:r>
              <a:rPr lang="en-US" sz="1400" dirty="0">
                <a:latin typeface="KG First Time In Forever" panose="02000506000000020003" pitchFamily="2" charset="0"/>
                <a:ea typeface="KBScaredStraight" panose="02000603000000000000" pitchFamily="2" charset="0"/>
              </a:rPr>
              <a:t>in their colonies in the New World.</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Other European countries </a:t>
            </a:r>
            <a:r>
              <a:rPr lang="en-US" sz="1400" dirty="0">
                <a:solidFill>
                  <a:srgbClr val="FF0000"/>
                </a:solidFill>
                <a:latin typeface="KG First Time In Forever" panose="02000506000000020003" pitchFamily="2" charset="0"/>
                <a:ea typeface="KBScaredStraight" panose="02000603000000000000" pitchFamily="2" charset="0"/>
              </a:rPr>
              <a:t>soon participated </a:t>
            </a:r>
            <a:r>
              <a:rPr lang="en-US" sz="1400" dirty="0">
                <a:latin typeface="KG First Time In Forever" panose="02000506000000020003" pitchFamily="2" charset="0"/>
                <a:ea typeface="KBScaredStraight" panose="02000603000000000000" pitchFamily="2" charset="0"/>
              </a:rPr>
              <a:t>in the slave trade as well.</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The trans-Atlantic slave trade lasted from the </a:t>
            </a:r>
            <a:r>
              <a:rPr lang="en-US" sz="1400" dirty="0">
                <a:solidFill>
                  <a:srgbClr val="FF0000"/>
                </a:solidFill>
                <a:latin typeface="KG First Time In Forever" panose="02000506000000020003" pitchFamily="2" charset="0"/>
                <a:ea typeface="KBScaredStraight" panose="02000603000000000000" pitchFamily="2" charset="0"/>
              </a:rPr>
              <a:t>1500s to the mid-1800s</a:t>
            </a:r>
            <a:r>
              <a:rPr lang="en-US" sz="14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Even after the slave trade had ended, European interest in Africa was </a:t>
            </a:r>
            <a:r>
              <a:rPr lang="en-US" sz="1400" dirty="0">
                <a:solidFill>
                  <a:srgbClr val="FF0000"/>
                </a:solidFill>
                <a:latin typeface="KG First Time In Forever" panose="02000506000000020003" pitchFamily="2" charset="0"/>
                <a:ea typeface="KBScaredStraight" panose="02000603000000000000" pitchFamily="2" charset="0"/>
              </a:rPr>
              <a:t>still going strong</a:t>
            </a:r>
            <a:r>
              <a:rPr lang="en-US" sz="14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European countries saw that Africa was a continent full of </a:t>
            </a:r>
            <a:r>
              <a:rPr lang="en-US" sz="1400" dirty="0">
                <a:solidFill>
                  <a:srgbClr val="FF0000"/>
                </a:solidFill>
                <a:latin typeface="KG First Time In Forever" panose="02000506000000020003" pitchFamily="2" charset="0"/>
                <a:ea typeface="KBScaredStraight" panose="02000603000000000000" pitchFamily="2" charset="0"/>
              </a:rPr>
              <a:t>vast natural resources </a:t>
            </a:r>
            <a:r>
              <a:rPr lang="en-US" sz="1400" dirty="0">
                <a:latin typeface="KG First Time In Forever" panose="02000506000000020003" pitchFamily="2" charset="0"/>
                <a:ea typeface="KBScaredStraight" panose="02000603000000000000" pitchFamily="2" charset="0"/>
              </a:rPr>
              <a:t>and mineral wealth.</a:t>
            </a:r>
          </a:p>
          <a:p>
            <a:endParaRPr lang="en-US" sz="1400" dirty="0">
              <a:latin typeface="KG First Time In Forever" panose="02000506000000020003" pitchFamily="2" charset="0"/>
              <a:ea typeface="KBScaredStraight" panose="02000603000000000000" pitchFamily="2" charset="0"/>
            </a:endParaRPr>
          </a:p>
          <a:p>
            <a:r>
              <a:rPr lang="en-US" sz="1400" b="1" dirty="0">
                <a:latin typeface="KG First Time In Forever" panose="02000506000000020003" pitchFamily="2" charset="0"/>
                <a:ea typeface="KBScaredStraight" panose="02000603000000000000" pitchFamily="2" charset="0"/>
              </a:rPr>
              <a:t>Imperialism</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The end of the 19</a:t>
            </a:r>
            <a:r>
              <a:rPr lang="en-US" sz="1400" baseline="30000" dirty="0">
                <a:latin typeface="KG First Time In Forever" panose="02000506000000020003" pitchFamily="2" charset="0"/>
                <a:ea typeface="KBScaredStraight" panose="02000603000000000000" pitchFamily="2" charset="0"/>
              </a:rPr>
              <a:t>th</a:t>
            </a:r>
            <a:r>
              <a:rPr lang="en-US" sz="1400" dirty="0">
                <a:latin typeface="KG First Time In Forever" panose="02000506000000020003" pitchFamily="2" charset="0"/>
                <a:ea typeface="KBScaredStraight" panose="02000603000000000000" pitchFamily="2" charset="0"/>
              </a:rPr>
              <a:t> century is called the “Age of Imperialism” because that is </a:t>
            </a:r>
            <a:r>
              <a:rPr lang="en-US" sz="1400" dirty="0">
                <a:latin typeface="KG First Time In Forever" panose="02000506000000020003" pitchFamily="2" charset="0"/>
              </a:rPr>
              <a:t>when European countries </a:t>
            </a:r>
            <a:r>
              <a:rPr lang="en-US" sz="1400" dirty="0">
                <a:solidFill>
                  <a:srgbClr val="FF0000"/>
                </a:solidFill>
                <a:latin typeface="KG First Time In Forever" panose="02000506000000020003" pitchFamily="2" charset="0"/>
              </a:rPr>
              <a:t>competed for land and power </a:t>
            </a:r>
            <a:r>
              <a:rPr lang="en-US" sz="1400" dirty="0">
                <a:latin typeface="KG First Time In Forever" panose="02000506000000020003" pitchFamily="2" charset="0"/>
              </a:rPr>
              <a:t>throughout Asia and Africa</a:t>
            </a:r>
            <a:r>
              <a:rPr lang="en-US" sz="14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Imperialism is a system were a </a:t>
            </a:r>
            <a:r>
              <a:rPr lang="en-US" sz="1400" dirty="0">
                <a:solidFill>
                  <a:srgbClr val="FF0000"/>
                </a:solidFill>
                <a:latin typeface="KG First Time In Forever" panose="02000506000000020003" pitchFamily="2" charset="0"/>
                <a:ea typeface="KBScaredStraight" panose="02000603000000000000" pitchFamily="2" charset="0"/>
              </a:rPr>
              <a:t>strong country takes wealth </a:t>
            </a:r>
            <a:r>
              <a:rPr lang="en-US" sz="1400" dirty="0">
                <a:latin typeface="KG First Time In Forever" panose="02000506000000020003" pitchFamily="2" charset="0"/>
                <a:ea typeface="KBScaredStraight" panose="02000603000000000000" pitchFamily="2" charset="0"/>
              </a:rPr>
              <a:t>and raw materials from another country.</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A “strong” country was supposed to have </a:t>
            </a:r>
            <a:r>
              <a:rPr lang="en-US" sz="1400" dirty="0">
                <a:solidFill>
                  <a:srgbClr val="FF0000"/>
                </a:solidFill>
                <a:latin typeface="KG First Time In Forever" panose="02000506000000020003" pitchFamily="2" charset="0"/>
                <a:ea typeface="KBScaredStraight" panose="02000603000000000000" pitchFamily="2" charset="0"/>
              </a:rPr>
              <a:t>many colonies </a:t>
            </a:r>
            <a:r>
              <a:rPr lang="en-US" sz="1400" dirty="0">
                <a:latin typeface="KG First Time In Forever" panose="02000506000000020003" pitchFamily="2" charset="0"/>
                <a:ea typeface="KBScaredStraight" panose="02000603000000000000" pitchFamily="2" charset="0"/>
              </a:rPr>
              <a:t>to increase its wealth and importance around the world.</a:t>
            </a:r>
          </a:p>
          <a:p>
            <a:endParaRPr lang="en-US" sz="1400" dirty="0">
              <a:latin typeface="KG First Time In Forever" panose="02000506000000020003" pitchFamily="2" charset="0"/>
              <a:ea typeface="KBScaredStraight" panose="02000603000000000000" pitchFamily="2" charset="0"/>
            </a:endParaRPr>
          </a:p>
          <a:p>
            <a:r>
              <a:rPr lang="en-US" sz="1400" b="1" dirty="0">
                <a:latin typeface="KG First Time In Forever" panose="02000506000000020003" pitchFamily="2" charset="0"/>
                <a:ea typeface="KBScaredStraight" panose="02000603000000000000" pitchFamily="2" charset="0"/>
              </a:rPr>
              <a:t>Geographic Reasons</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During this time, many European countries </a:t>
            </a:r>
            <a:r>
              <a:rPr lang="en-US" sz="1400" dirty="0">
                <a:solidFill>
                  <a:srgbClr val="FF0000"/>
                </a:solidFill>
                <a:latin typeface="KG First Time In Forever" panose="02000506000000020003" pitchFamily="2" charset="0"/>
                <a:ea typeface="KBScaredStraight" panose="02000603000000000000" pitchFamily="2" charset="0"/>
              </a:rPr>
              <a:t>expanded their empires </a:t>
            </a:r>
            <a:r>
              <a:rPr lang="en-US" sz="1400" dirty="0">
                <a:latin typeface="KG First Time In Forever" panose="02000506000000020003" pitchFamily="2" charset="0"/>
                <a:ea typeface="KBScaredStraight" panose="02000603000000000000" pitchFamily="2" charset="0"/>
              </a:rPr>
              <a:t>by aggressively establishing colonies in Africa.</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They wanted to </a:t>
            </a:r>
            <a:r>
              <a:rPr lang="en-US" sz="1400" dirty="0">
                <a:solidFill>
                  <a:srgbClr val="FF0000"/>
                </a:solidFill>
                <a:latin typeface="KG First Time In Forever" panose="02000506000000020003" pitchFamily="2" charset="0"/>
                <a:ea typeface="KBScaredStraight" panose="02000603000000000000" pitchFamily="2" charset="0"/>
              </a:rPr>
              <a:t>exploit and export </a:t>
            </a:r>
            <a:r>
              <a:rPr lang="en-US" sz="1400" dirty="0">
                <a:latin typeface="KG First Time In Forever" panose="02000506000000020003" pitchFamily="2" charset="0"/>
                <a:ea typeface="KBScaredStraight" panose="02000603000000000000" pitchFamily="2" charset="0"/>
              </a:rPr>
              <a:t>Africa’s resources (rubber, timber, diamonds, gold, etc.).</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Europeans also wanted to protect their </a:t>
            </a:r>
            <a:r>
              <a:rPr lang="en-US" sz="1400" dirty="0">
                <a:solidFill>
                  <a:srgbClr val="FF0000"/>
                </a:solidFill>
                <a:latin typeface="KG First Time In Forever" panose="02000506000000020003" pitchFamily="2" charset="0"/>
                <a:ea typeface="KBScaredStraight" panose="02000603000000000000" pitchFamily="2" charset="0"/>
              </a:rPr>
              <a:t>trade routes</a:t>
            </a:r>
            <a:r>
              <a:rPr lang="en-US" sz="1400" dirty="0">
                <a:latin typeface="KG First Time In Forever" panose="02000506000000020003" pitchFamily="2" charset="0"/>
                <a:ea typeface="KBScaredStraight" panose="02000603000000000000" pitchFamily="2" charset="0"/>
              </a:rPr>
              <a:t>.</a:t>
            </a:r>
          </a:p>
          <a:p>
            <a:endParaRPr lang="en-US" sz="1200" dirty="0">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endParaRPr lang="en-US" sz="1350" b="1"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74435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528059" y="3207334"/>
            <a:ext cx="6537111" cy="423193"/>
          </a:xfrm>
          <a:prstGeom prst="rect">
            <a:avLst/>
          </a:prstGeom>
          <a:noFill/>
        </p:spPr>
        <p:txBody>
          <a:bodyPr wrap="none" lIns="68580" tIns="34290" rIns="68580" bIns="34290">
            <a:spAutoFit/>
          </a:bodyPr>
          <a:lstStyle/>
          <a:p>
            <a:pPr algn="ctr"/>
            <a:r>
              <a:rPr lang="en-US" sz="23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Partitioning Across Africa CLOZE Notes 2</a:t>
            </a:r>
          </a:p>
        </p:txBody>
      </p:sp>
      <p:sp>
        <p:nvSpPr>
          <p:cNvPr id="6" name="TextBox 5"/>
          <p:cNvSpPr txBox="1"/>
          <p:nvPr/>
        </p:nvSpPr>
        <p:spPr>
          <a:xfrm rot="5400000">
            <a:off x="-199555" y="-2137909"/>
            <a:ext cx="6642848" cy="11133817"/>
          </a:xfrm>
          <a:prstGeom prst="rect">
            <a:avLst/>
          </a:prstGeom>
          <a:noFill/>
        </p:spPr>
        <p:txBody>
          <a:bodyPr wrap="square" rtlCol="0">
            <a:spAutoFit/>
          </a:bodyPr>
          <a:lstStyle/>
          <a:p>
            <a:r>
              <a:rPr lang="en-US" sz="1400" b="1" dirty="0">
                <a:latin typeface="KG First Time In Forever" panose="02000506000000020003" pitchFamily="2" charset="0"/>
                <a:ea typeface="KBScaredStraight" panose="02000603000000000000" pitchFamily="2" charset="0"/>
              </a:rPr>
              <a:t>Economic Reasons</a:t>
            </a:r>
          </a:p>
          <a:p>
            <a:pPr marL="171450" lvl="0" indent="-171450" eaLnBrk="0" fontAlgn="base" hangingPunct="0">
              <a:spcBef>
                <a:spcPct val="0"/>
              </a:spcBef>
              <a:spcAft>
                <a:spcPct val="0"/>
              </a:spcAft>
              <a:buFont typeface="Arial" panose="020B0604020202020204" pitchFamily="34" charset="0"/>
              <a:buChar char="•"/>
            </a:pPr>
            <a:r>
              <a:rPr lang="en-US" sz="1400" dirty="0">
                <a:solidFill>
                  <a:srgbClr val="FF0000"/>
                </a:solidFill>
                <a:latin typeface="KG First Time In Forever" panose="02000506000000020003" pitchFamily="2" charset="0"/>
                <a:ea typeface="KBScaredStraight" panose="02000603000000000000" pitchFamily="2" charset="0"/>
                <a:cs typeface="Times New Roman" panose="02020603050405020304" pitchFamily="18" charset="0"/>
              </a:rPr>
              <a:t>Economic motivation </a:t>
            </a:r>
            <a:r>
              <a:rPr lang="en-US" sz="1400" dirty="0">
                <a:latin typeface="KG First Time In Forever" panose="02000506000000020003" pitchFamily="2" charset="0"/>
                <a:ea typeface="KBScaredStraight" panose="02000603000000000000" pitchFamily="2" charset="0"/>
                <a:cs typeface="Times New Roman" panose="02020603050405020304" pitchFamily="18" charset="0"/>
              </a:rPr>
              <a:t>played a large part in the colonization of Africa. </a:t>
            </a:r>
          </a:p>
          <a:p>
            <a:pPr marL="171450" lvl="0" indent="-171450" eaLnBrk="0" fontAlgn="base" hangingPunct="0">
              <a:spcBef>
                <a:spcPct val="0"/>
              </a:spcBef>
              <a:spcAft>
                <a:spcPct val="0"/>
              </a:spcAft>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cs typeface="Times New Roman" panose="02020603050405020304" pitchFamily="18" charset="0"/>
              </a:rPr>
              <a:t>The 19</a:t>
            </a:r>
            <a:r>
              <a:rPr lang="en-US" sz="1400" baseline="30000" dirty="0">
                <a:latin typeface="KG First Time In Forever" panose="02000506000000020003" pitchFamily="2" charset="0"/>
                <a:ea typeface="KBScaredStraight" panose="02000603000000000000" pitchFamily="2" charset="0"/>
                <a:cs typeface="Times New Roman" panose="02020603050405020304" pitchFamily="18" charset="0"/>
              </a:rPr>
              <a:t>th</a:t>
            </a:r>
            <a:r>
              <a:rPr lang="en-US" sz="1400" dirty="0">
                <a:latin typeface="KG First Time In Forever" panose="02000506000000020003" pitchFamily="2" charset="0"/>
                <a:ea typeface="KBScaredStraight" panose="02000603000000000000" pitchFamily="2" charset="0"/>
                <a:cs typeface="Times New Roman" panose="02020603050405020304" pitchFamily="18" charset="0"/>
              </a:rPr>
              <a:t> century was a time of </a:t>
            </a:r>
            <a:r>
              <a:rPr lang="en-US" sz="1400" dirty="0">
                <a:solidFill>
                  <a:srgbClr val="FF0000"/>
                </a:solidFill>
                <a:latin typeface="KG First Time In Forever" panose="02000506000000020003" pitchFamily="2" charset="0"/>
                <a:ea typeface="KBScaredStraight" panose="02000603000000000000" pitchFamily="2" charset="0"/>
                <a:cs typeface="Times New Roman" panose="02020603050405020304" pitchFamily="18" charset="0"/>
              </a:rPr>
              <a:t>great industrialization </a:t>
            </a:r>
            <a:r>
              <a:rPr lang="en-US" sz="1400" dirty="0">
                <a:latin typeface="KG First Time In Forever" panose="02000506000000020003" pitchFamily="2" charset="0"/>
                <a:ea typeface="KBScaredStraight" panose="02000603000000000000" pitchFamily="2" charset="0"/>
                <a:cs typeface="Times New Roman" panose="02020603050405020304" pitchFamily="18" charset="0"/>
              </a:rPr>
              <a:t>in Europe (Industrial Revolution).</a:t>
            </a:r>
          </a:p>
          <a:p>
            <a:pPr marL="171450" lvl="0" indent="-171450" eaLnBrk="0" fontAlgn="base" hangingPunct="0">
              <a:spcBef>
                <a:spcPct val="0"/>
              </a:spcBef>
              <a:spcAft>
                <a:spcPct val="0"/>
              </a:spcAft>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cs typeface="Times New Roman" panose="02020603050405020304" pitchFamily="18" charset="0"/>
              </a:rPr>
              <a:t>Factories </a:t>
            </a:r>
            <a:r>
              <a:rPr lang="en-US" sz="1400" dirty="0">
                <a:solidFill>
                  <a:srgbClr val="FF0000"/>
                </a:solidFill>
                <a:latin typeface="KG First Time In Forever" panose="02000506000000020003" pitchFamily="2" charset="0"/>
                <a:ea typeface="KBScaredStraight" panose="02000603000000000000" pitchFamily="2" charset="0"/>
                <a:cs typeface="Times New Roman" panose="02020603050405020304" pitchFamily="18" charset="0"/>
              </a:rPr>
              <a:t>required raw materials </a:t>
            </a:r>
            <a:r>
              <a:rPr lang="en-US" sz="1400" dirty="0">
                <a:latin typeface="KG First Time In Forever" panose="02000506000000020003" pitchFamily="2" charset="0"/>
                <a:ea typeface="KBScaredStraight" panose="02000603000000000000" pitchFamily="2" charset="0"/>
                <a:cs typeface="Times New Roman" panose="02020603050405020304" pitchFamily="18" charset="0"/>
              </a:rPr>
              <a:t>that could be manufactured into marketable products.</a:t>
            </a:r>
            <a:r>
              <a:rPr lang="en-US" sz="1400" dirty="0">
                <a:latin typeface="KG First Time In Forever" panose="02000506000000020003" pitchFamily="2" charset="0"/>
                <a:ea typeface="KBScaredStraight" panose="02000603000000000000" pitchFamily="2" charset="0"/>
              </a:rPr>
              <a:t> </a:t>
            </a:r>
          </a:p>
          <a:p>
            <a:pPr marL="171450" indent="-171450" eaLnBrk="0" fontAlgn="base" hangingPunct="0">
              <a:spcBef>
                <a:spcPct val="0"/>
              </a:spcBef>
              <a:spcAft>
                <a:spcPct val="0"/>
              </a:spcAft>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When Europeans returned to Africa for more resources, they brought back the manufactured goods and </a:t>
            </a:r>
            <a:r>
              <a:rPr lang="en-US" sz="1400" dirty="0">
                <a:solidFill>
                  <a:srgbClr val="FF0000"/>
                </a:solidFill>
                <a:latin typeface="KG First Time In Forever" panose="02000506000000020003" pitchFamily="2" charset="0"/>
                <a:ea typeface="KBScaredStraight" panose="02000603000000000000" pitchFamily="2" charset="0"/>
              </a:rPr>
              <a:t>sold them to Africans</a:t>
            </a:r>
            <a:r>
              <a:rPr lang="en-US" sz="1400" dirty="0">
                <a:latin typeface="KG First Time In Forever" panose="02000506000000020003" pitchFamily="2" charset="0"/>
                <a:ea typeface="KBScaredStraight" panose="02000603000000000000" pitchFamily="2" charset="0"/>
              </a:rPr>
              <a:t>.</a:t>
            </a:r>
          </a:p>
          <a:p>
            <a:pPr marL="171450" indent="-171450" eaLnBrk="0" fontAlgn="base" hangingPunct="0">
              <a:spcBef>
                <a:spcPct val="0"/>
              </a:spcBef>
              <a:spcAft>
                <a:spcPct val="0"/>
              </a:spcAft>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Africa became a </a:t>
            </a:r>
            <a:r>
              <a:rPr lang="en-US" sz="1400" dirty="0">
                <a:solidFill>
                  <a:srgbClr val="FF0000"/>
                </a:solidFill>
                <a:latin typeface="KG First Time In Forever" panose="02000506000000020003" pitchFamily="2" charset="0"/>
                <a:ea typeface="KBScaredStraight" panose="02000603000000000000" pitchFamily="2" charset="0"/>
              </a:rPr>
              <a:t>new market </a:t>
            </a:r>
            <a:r>
              <a:rPr lang="en-US" sz="1400" dirty="0">
                <a:latin typeface="KG First Time In Forever" panose="02000506000000020003" pitchFamily="2" charset="0"/>
                <a:ea typeface="KBScaredStraight" panose="02000603000000000000" pitchFamily="2" charset="0"/>
              </a:rPr>
              <a:t>for Europe to sell goods.</a:t>
            </a:r>
          </a:p>
          <a:p>
            <a:pPr eaLnBrk="0" fontAlgn="base" hangingPunct="0">
              <a:spcBef>
                <a:spcPct val="0"/>
              </a:spcBef>
              <a:spcAft>
                <a:spcPct val="0"/>
              </a:spcAft>
            </a:pPr>
            <a:endParaRPr lang="en-US" sz="1050" dirty="0">
              <a:latin typeface="KG First Time In Forever" panose="02000506000000020003" pitchFamily="2" charset="0"/>
              <a:ea typeface="KBScaredStraight" panose="02000603000000000000" pitchFamily="2" charset="0"/>
            </a:endParaRPr>
          </a:p>
          <a:p>
            <a:pPr eaLnBrk="0" fontAlgn="base" hangingPunct="0">
              <a:spcBef>
                <a:spcPct val="0"/>
              </a:spcBef>
              <a:spcAft>
                <a:spcPct val="0"/>
              </a:spcAft>
            </a:pPr>
            <a:r>
              <a:rPr lang="en-US" sz="1400" b="1" dirty="0">
                <a:latin typeface="KG First Time In Forever" panose="02000506000000020003" pitchFamily="2" charset="0"/>
                <a:ea typeface="KBScaredStraight" panose="02000603000000000000" pitchFamily="2" charset="0"/>
              </a:rPr>
              <a:t>Political Reasons</a:t>
            </a:r>
          </a:p>
          <a:p>
            <a:pPr marL="171450" lvl="0" indent="-171450" eaLnBrk="0" fontAlgn="base" hangingPunct="0">
              <a:spcBef>
                <a:spcPct val="0"/>
              </a:spcBef>
              <a:spcAft>
                <a:spcPct val="0"/>
              </a:spcAft>
              <a:buFont typeface="Arial" panose="020B0604020202020204" pitchFamily="34" charset="0"/>
              <a:buChar char="•"/>
            </a:pPr>
            <a:r>
              <a:rPr lang="en-US" sz="1400" dirty="0">
                <a:solidFill>
                  <a:srgbClr val="FF0000"/>
                </a:solidFill>
                <a:latin typeface="KG First Time In Forever" panose="02000506000000020003" pitchFamily="2" charset="0"/>
                <a:ea typeface="KBScaredStraight" panose="02000603000000000000" pitchFamily="2" charset="0"/>
                <a:cs typeface="Arial Unicode MS" panose="020B0604020202020204" pitchFamily="34" charset="-128"/>
              </a:rPr>
              <a:t>Politics in Europe </a:t>
            </a:r>
            <a:r>
              <a:rPr lang="en-US" sz="1400" dirty="0">
                <a:latin typeface="KG First Time In Forever" panose="02000506000000020003" pitchFamily="2" charset="0"/>
                <a:ea typeface="KBScaredStraight" panose="02000603000000000000" pitchFamily="2" charset="0"/>
                <a:cs typeface="Arial Unicode MS" panose="020B0604020202020204" pitchFamily="34" charset="-128"/>
              </a:rPr>
              <a:t>also led to the colonization of Africa.</a:t>
            </a:r>
          </a:p>
          <a:p>
            <a:pPr marL="171450" lvl="0" indent="-171450" eaLnBrk="0" fontAlgn="base" hangingPunct="0">
              <a:spcBef>
                <a:spcPct val="0"/>
              </a:spcBef>
              <a:spcAft>
                <a:spcPct val="0"/>
              </a:spcAft>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cs typeface="Arial Unicode MS" panose="020B0604020202020204" pitchFamily="34" charset="-128"/>
              </a:rPr>
              <a:t>Nationalism, a strong </a:t>
            </a:r>
            <a:r>
              <a:rPr lang="en-US" sz="1400" dirty="0">
                <a:solidFill>
                  <a:srgbClr val="FF0000"/>
                </a:solidFill>
                <a:latin typeface="KG First Time In Forever" panose="02000506000000020003" pitchFamily="2" charset="0"/>
                <a:ea typeface="KBScaredStraight" panose="02000603000000000000" pitchFamily="2" charset="0"/>
                <a:cs typeface="Arial Unicode MS" panose="020B0604020202020204" pitchFamily="34" charset="-128"/>
              </a:rPr>
              <a:t>sense of pride </a:t>
            </a:r>
            <a:r>
              <a:rPr lang="en-US" sz="1400" dirty="0">
                <a:latin typeface="KG First Time In Forever" panose="02000506000000020003" pitchFamily="2" charset="0"/>
                <a:ea typeface="KBScaredStraight" panose="02000603000000000000" pitchFamily="2" charset="0"/>
                <a:cs typeface="Arial Unicode MS" panose="020B0604020202020204" pitchFamily="34" charset="-128"/>
              </a:rPr>
              <a:t>in one's nation, resulted in competition between European nations. </a:t>
            </a:r>
          </a:p>
          <a:p>
            <a:pPr marL="171450" lvl="0" indent="-171450" eaLnBrk="0" fontAlgn="base" hangingPunct="0">
              <a:spcBef>
                <a:spcPct val="0"/>
              </a:spcBef>
              <a:spcAft>
                <a:spcPct val="0"/>
              </a:spcAft>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cs typeface="Arial Unicode MS" panose="020B0604020202020204" pitchFamily="34" charset="-128"/>
              </a:rPr>
              <a:t>No major nation wanted to be without colonies, which led to this </a:t>
            </a:r>
            <a:r>
              <a:rPr lang="en-US" sz="1400" dirty="0">
                <a:solidFill>
                  <a:srgbClr val="FF0000"/>
                </a:solidFill>
                <a:latin typeface="KG First Time In Forever" panose="02000506000000020003" pitchFamily="2" charset="0"/>
                <a:ea typeface="KBScaredStraight" panose="02000603000000000000" pitchFamily="2" charset="0"/>
                <a:cs typeface="Arial Unicode MS" panose="020B0604020202020204" pitchFamily="34" charset="-128"/>
              </a:rPr>
              <a:t>“Scramble for Africa”.</a:t>
            </a:r>
          </a:p>
          <a:p>
            <a:pPr marL="171450" lvl="0" indent="-171450" eaLnBrk="0" fontAlgn="base" hangingPunct="0">
              <a:spcBef>
                <a:spcPct val="0"/>
              </a:spcBef>
              <a:spcAft>
                <a:spcPct val="0"/>
              </a:spcAft>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cs typeface="Arial Unicode MS" panose="020B0604020202020204" pitchFamily="34" charset="-128"/>
              </a:rPr>
              <a:t>The competition was particularly fierce between Great Britain, France, and Germany, the </a:t>
            </a:r>
            <a:r>
              <a:rPr lang="en-US" sz="1400" dirty="0">
                <a:solidFill>
                  <a:srgbClr val="FF0000"/>
                </a:solidFill>
                <a:latin typeface="KG First Time In Forever" panose="02000506000000020003" pitchFamily="2" charset="0"/>
                <a:ea typeface="KBScaredStraight" panose="02000603000000000000" pitchFamily="2" charset="0"/>
                <a:cs typeface="Arial Unicode MS" panose="020B0604020202020204" pitchFamily="34" charset="-128"/>
              </a:rPr>
              <a:t>strongest European nations </a:t>
            </a:r>
            <a:r>
              <a:rPr lang="en-US" sz="1400" dirty="0">
                <a:latin typeface="KG First Time In Forever" panose="02000506000000020003" pitchFamily="2" charset="0"/>
                <a:ea typeface="KBScaredStraight" panose="02000603000000000000" pitchFamily="2" charset="0"/>
                <a:cs typeface="Arial Unicode MS" panose="020B0604020202020204" pitchFamily="34" charset="-128"/>
              </a:rPr>
              <a:t>in the 1800s.</a:t>
            </a:r>
          </a:p>
          <a:p>
            <a:pPr lvl="0" eaLnBrk="0" fontAlgn="base" hangingPunct="0">
              <a:spcBef>
                <a:spcPct val="0"/>
              </a:spcBef>
              <a:spcAft>
                <a:spcPct val="0"/>
              </a:spcAft>
            </a:pPr>
            <a:endParaRPr lang="en-US" sz="1050" dirty="0">
              <a:latin typeface="KG First Time In Forever" panose="02000506000000020003" pitchFamily="2" charset="0"/>
              <a:ea typeface="KBScaredStraight" panose="02000603000000000000" pitchFamily="2" charset="0"/>
              <a:cs typeface="Arial Unicode MS" panose="020B0604020202020204" pitchFamily="34" charset="-128"/>
            </a:endParaRPr>
          </a:p>
          <a:p>
            <a:pPr lvl="0" eaLnBrk="0" fontAlgn="base" hangingPunct="0">
              <a:spcBef>
                <a:spcPct val="0"/>
              </a:spcBef>
              <a:spcAft>
                <a:spcPct val="0"/>
              </a:spcAft>
            </a:pPr>
            <a:r>
              <a:rPr lang="en-US" sz="1400" b="1" dirty="0">
                <a:latin typeface="KG First Time In Forever" panose="02000506000000020003" pitchFamily="2" charset="0"/>
                <a:ea typeface="KBScaredStraight" panose="02000603000000000000" pitchFamily="2" charset="0"/>
                <a:cs typeface="Arial Unicode MS" panose="020B0604020202020204" pitchFamily="34" charset="-128"/>
              </a:rPr>
              <a:t>Religious Reasons</a:t>
            </a:r>
          </a:p>
          <a:p>
            <a:pPr marL="171450" lvl="0" indent="-171450" eaLnBrk="0" fontAlgn="base" hangingPunct="0">
              <a:spcBef>
                <a:spcPct val="0"/>
              </a:spcBef>
              <a:spcAft>
                <a:spcPct val="0"/>
              </a:spcAft>
              <a:buFont typeface="Arial" panose="020B0604020202020204" pitchFamily="34" charset="0"/>
              <a:buChar char="•"/>
            </a:pPr>
            <a:r>
              <a:rPr lang="en-US" sz="1400" dirty="0">
                <a:solidFill>
                  <a:srgbClr val="FF0000"/>
                </a:solidFill>
                <a:latin typeface="KG First Time In Forever" panose="02000506000000020003" pitchFamily="2" charset="0"/>
                <a:ea typeface="KBScaredStraight" panose="02000603000000000000" pitchFamily="2" charset="0"/>
                <a:cs typeface="Arial Unicode MS" panose="020B0604020202020204" pitchFamily="34" charset="-128"/>
              </a:rPr>
              <a:t>Christian missionary work </a:t>
            </a:r>
            <a:r>
              <a:rPr lang="en-US" sz="1400" dirty="0">
                <a:latin typeface="KG First Time In Forever" panose="02000506000000020003" pitchFamily="2" charset="0"/>
                <a:ea typeface="KBScaredStraight" panose="02000603000000000000" pitchFamily="2" charset="0"/>
                <a:cs typeface="Arial Unicode MS" panose="020B0604020202020204" pitchFamily="34" charset="-128"/>
              </a:rPr>
              <a:t>gained strength during the 1800s as European countries were becoming more involved in Africa.</a:t>
            </a:r>
          </a:p>
          <a:p>
            <a:pPr marL="171450" lvl="0" indent="-171450" eaLnBrk="0" fontAlgn="base" hangingPunct="0">
              <a:spcBef>
                <a:spcPct val="0"/>
              </a:spcBef>
              <a:spcAft>
                <a:spcPct val="0"/>
              </a:spcAft>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cs typeface="Arial Unicode MS" panose="020B0604020202020204" pitchFamily="34" charset="-128"/>
              </a:rPr>
              <a:t>The idea of “Christianizing” Africa also made many Europeans </a:t>
            </a:r>
            <a:r>
              <a:rPr lang="en-US" sz="1400" dirty="0">
                <a:solidFill>
                  <a:srgbClr val="FF0000"/>
                </a:solidFill>
                <a:latin typeface="KG First Time In Forever" panose="02000506000000020003" pitchFamily="2" charset="0"/>
                <a:ea typeface="KBScaredStraight" panose="02000603000000000000" pitchFamily="2" charset="0"/>
                <a:cs typeface="Arial Unicode MS" panose="020B0604020202020204" pitchFamily="34" charset="-128"/>
              </a:rPr>
              <a:t>look favorably </a:t>
            </a:r>
            <a:r>
              <a:rPr lang="en-US" sz="1400" dirty="0">
                <a:latin typeface="KG First Time In Forever" panose="02000506000000020003" pitchFamily="2" charset="0"/>
                <a:ea typeface="KBScaredStraight" panose="02000603000000000000" pitchFamily="2" charset="0"/>
                <a:cs typeface="Arial Unicode MS" panose="020B0604020202020204" pitchFamily="34" charset="-128"/>
              </a:rPr>
              <a:t>on the colonization of the continent. </a:t>
            </a:r>
          </a:p>
          <a:p>
            <a:pPr lvl="0" eaLnBrk="0" fontAlgn="base" hangingPunct="0">
              <a:spcBef>
                <a:spcPct val="0"/>
              </a:spcBef>
              <a:spcAft>
                <a:spcPct val="0"/>
              </a:spcAft>
            </a:pPr>
            <a:endParaRPr lang="en-US" sz="1400" dirty="0">
              <a:latin typeface="KG First Time In Forever" panose="02000506000000020003" pitchFamily="2" charset="0"/>
              <a:ea typeface="KBScaredStraight" panose="02000603000000000000" pitchFamily="2" charset="0"/>
              <a:cs typeface="Arial Unicode MS" panose="020B0604020202020204" pitchFamily="34" charset="-128"/>
            </a:endParaRPr>
          </a:p>
          <a:p>
            <a:pPr lvl="0" eaLnBrk="0" fontAlgn="base" hangingPunct="0">
              <a:spcBef>
                <a:spcPct val="0"/>
              </a:spcBef>
              <a:spcAft>
                <a:spcPct val="0"/>
              </a:spcAft>
            </a:pPr>
            <a:r>
              <a:rPr lang="en-US" sz="1400" b="1" dirty="0">
                <a:latin typeface="KG First Time In Forever" panose="02000506000000020003" pitchFamily="2" charset="0"/>
                <a:ea typeface="KBScaredStraight" panose="02000603000000000000" pitchFamily="2" charset="0"/>
                <a:cs typeface="Arial Unicode MS" panose="020B0604020202020204" pitchFamily="34" charset="-128"/>
              </a:rPr>
              <a:t>Berlin Conference</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By the 1880s, Great Britain, France, Germany, Belgium, Spain, and Portugal all wanted </a:t>
            </a:r>
            <a:r>
              <a:rPr lang="en-US" sz="1400" dirty="0">
                <a:solidFill>
                  <a:srgbClr val="FF0000"/>
                </a:solidFill>
                <a:latin typeface="KG First Time In Forever" panose="02000506000000020003" pitchFamily="2" charset="0"/>
                <a:ea typeface="KBScaredStraight" panose="02000603000000000000" pitchFamily="2" charset="0"/>
              </a:rPr>
              <a:t>part of Africa</a:t>
            </a:r>
            <a:r>
              <a:rPr lang="en-US" sz="1400" dirty="0">
                <a:latin typeface="KG First Time In Forever" panose="02000506000000020003" pitchFamily="2" charset="0"/>
                <a:ea typeface="KBScaredStraight" panose="02000603000000000000" pitchFamily="2" charset="0"/>
              </a:rPr>
              <a:t>. </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To </a:t>
            </a:r>
            <a:r>
              <a:rPr lang="en-US" sz="1400" dirty="0">
                <a:solidFill>
                  <a:srgbClr val="FF0000"/>
                </a:solidFill>
                <a:latin typeface="KG First Time In Forever" panose="02000506000000020003" pitchFamily="2" charset="0"/>
                <a:ea typeface="KBScaredStraight" panose="02000603000000000000" pitchFamily="2" charset="0"/>
              </a:rPr>
              <a:t>prevent a European war </a:t>
            </a:r>
            <a:r>
              <a:rPr lang="en-US" sz="1400" dirty="0">
                <a:latin typeface="KG First Time In Forever" panose="02000506000000020003" pitchFamily="2" charset="0"/>
                <a:ea typeface="KBScaredStraight" panose="02000603000000000000" pitchFamily="2" charset="0"/>
              </a:rPr>
              <a:t>over Africa, leaders from fourteen European governments and from the United States met in Berlin, Germany, in 1884.</a:t>
            </a:r>
          </a:p>
          <a:p>
            <a:pPr marL="171450" indent="-171450">
              <a:buFont typeface="Arial" panose="020B0604020202020204" pitchFamily="34" charset="0"/>
              <a:buChar char="•"/>
            </a:pPr>
            <a:r>
              <a:rPr lang="en-US" sz="1400" dirty="0">
                <a:solidFill>
                  <a:srgbClr val="FF0000"/>
                </a:solidFill>
                <a:latin typeface="KG First Time In Forever" panose="02000506000000020003" pitchFamily="2" charset="0"/>
                <a:ea typeface="KBScaredStraight" panose="02000603000000000000" pitchFamily="2" charset="0"/>
              </a:rPr>
              <a:t>No Africans </a:t>
            </a:r>
            <a:r>
              <a:rPr lang="en-US" sz="1400" dirty="0">
                <a:latin typeface="KG First Time In Forever" panose="02000506000000020003" pitchFamily="2" charset="0"/>
                <a:ea typeface="KBScaredStraight" panose="02000603000000000000" pitchFamily="2" charset="0"/>
              </a:rPr>
              <a:t>attended the meeting.</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At the meeting, the European leaders discussed Africa’s land and how it </a:t>
            </a:r>
            <a:r>
              <a:rPr lang="en-US" sz="1400" dirty="0">
                <a:solidFill>
                  <a:srgbClr val="FF0000"/>
                </a:solidFill>
                <a:latin typeface="KG First Time In Forever" panose="02000506000000020003" pitchFamily="2" charset="0"/>
                <a:ea typeface="KBScaredStraight" panose="02000603000000000000" pitchFamily="2" charset="0"/>
              </a:rPr>
              <a:t>should be divided</a:t>
            </a:r>
            <a:r>
              <a:rPr lang="en-US" sz="14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Going into the meeting, </a:t>
            </a:r>
            <a:r>
              <a:rPr lang="en-US" sz="1400" dirty="0">
                <a:solidFill>
                  <a:srgbClr val="FF0000"/>
                </a:solidFill>
                <a:latin typeface="KG First Time In Forever" panose="02000506000000020003" pitchFamily="2" charset="0"/>
                <a:ea typeface="KBScaredStraight" panose="02000603000000000000" pitchFamily="2" charset="0"/>
              </a:rPr>
              <a:t>roughly 10% </a:t>
            </a:r>
            <a:r>
              <a:rPr lang="en-US" sz="1400" dirty="0">
                <a:latin typeface="KG First Time In Forever" panose="02000506000000020003" pitchFamily="2" charset="0"/>
                <a:ea typeface="KBScaredStraight" panose="02000603000000000000" pitchFamily="2" charset="0"/>
              </a:rPr>
              <a:t>of Africa was under European colonial rule. </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By the end of the meeting, European powers </a:t>
            </a:r>
            <a:r>
              <a:rPr lang="en-US" sz="1400" dirty="0">
                <a:solidFill>
                  <a:srgbClr val="FF0000"/>
                </a:solidFill>
                <a:latin typeface="KG First Time In Forever" panose="02000506000000020003" pitchFamily="2" charset="0"/>
                <a:ea typeface="KBScaredStraight" panose="02000603000000000000" pitchFamily="2" charset="0"/>
              </a:rPr>
              <a:t>“owned” most of Africa </a:t>
            </a:r>
            <a:r>
              <a:rPr lang="en-US" sz="1400" dirty="0">
                <a:latin typeface="KG First Time In Forever" panose="02000506000000020003" pitchFamily="2" charset="0"/>
                <a:ea typeface="KBScaredStraight" panose="02000603000000000000" pitchFamily="2" charset="0"/>
              </a:rPr>
              <a:t>and drew boundary lines that remained until 1914.</a:t>
            </a:r>
          </a:p>
          <a:p>
            <a:pPr marL="171450" indent="-171450">
              <a:buFont typeface="Arial" panose="020B0604020202020204" pitchFamily="34" charset="0"/>
              <a:buChar char="•"/>
            </a:pPr>
            <a:r>
              <a:rPr lang="en-US" sz="1400" dirty="0">
                <a:solidFill>
                  <a:srgbClr val="FF0000"/>
                </a:solidFill>
                <a:latin typeface="KG First Time In Forever" panose="02000506000000020003" pitchFamily="2" charset="0"/>
                <a:ea typeface="KBScaredStraight" panose="02000603000000000000" pitchFamily="2" charset="0"/>
              </a:rPr>
              <a:t>Great Britain won </a:t>
            </a:r>
            <a:r>
              <a:rPr lang="en-US" sz="1400" dirty="0">
                <a:latin typeface="KG First Time In Forever" panose="02000506000000020003" pitchFamily="2" charset="0"/>
                <a:ea typeface="KBScaredStraight" panose="02000603000000000000" pitchFamily="2" charset="0"/>
              </a:rPr>
              <a:t>the most land in Africa and was “given” Nigeria, Egypt, Sudan, Kenya, and South Africa after defeating the Dutch Settlers and Zulu Nation.</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The agreements made in Berlin still </a:t>
            </a:r>
            <a:r>
              <a:rPr lang="en-US" sz="1400" dirty="0">
                <a:solidFill>
                  <a:srgbClr val="FF0000"/>
                </a:solidFill>
                <a:latin typeface="KG First Time In Forever" panose="02000506000000020003" pitchFamily="2" charset="0"/>
                <a:ea typeface="KBScaredStraight" panose="02000603000000000000" pitchFamily="2" charset="0"/>
              </a:rPr>
              <a:t>affect the boundaries </a:t>
            </a:r>
            <a:r>
              <a:rPr lang="en-US" sz="1400" dirty="0">
                <a:latin typeface="KG First Time In Forever" panose="02000506000000020003" pitchFamily="2" charset="0"/>
                <a:ea typeface="KBScaredStraight" panose="02000603000000000000" pitchFamily="2" charset="0"/>
              </a:rPr>
              <a:t>of African countries today. </a:t>
            </a:r>
          </a:p>
          <a:p>
            <a:endParaRPr lang="en-US" sz="1200" dirty="0">
              <a:latin typeface="KG First Time In Forever" panose="02000506000000020003" pitchFamily="2" charset="0"/>
              <a:ea typeface="KBScaredStraight" panose="02000603000000000000" pitchFamily="2" charset="0"/>
            </a:endParaRPr>
          </a:p>
          <a:p>
            <a:pPr lvl="0" eaLnBrk="0" fontAlgn="base" hangingPunct="0">
              <a:spcBef>
                <a:spcPct val="0"/>
              </a:spcBef>
              <a:spcAft>
                <a:spcPct val="0"/>
              </a:spcAft>
            </a:pPr>
            <a:endParaRPr lang="en-US" sz="1200" dirty="0">
              <a:latin typeface="KG First Time In Forever" panose="02000506000000020003" pitchFamily="2" charset="0"/>
              <a:ea typeface="KBScaredStraight" panose="02000603000000000000" pitchFamily="2" charset="0"/>
            </a:endParaRPr>
          </a:p>
          <a:p>
            <a:pPr lvl="0" eaLnBrk="0" fontAlgn="base" hangingPunct="0">
              <a:spcBef>
                <a:spcPct val="0"/>
              </a:spcBef>
              <a:spcAft>
                <a:spcPct val="0"/>
              </a:spcAft>
            </a:pPr>
            <a:endParaRPr lang="en-US" sz="1200" dirty="0">
              <a:latin typeface="KG First Time In Forever" panose="02000506000000020003" pitchFamily="2" charset="0"/>
              <a:ea typeface="KBScaredStraight" panose="02000603000000000000" pitchFamily="2" charset="0"/>
            </a:endParaRPr>
          </a:p>
          <a:p>
            <a:pPr eaLnBrk="0" fontAlgn="base" hangingPunct="0">
              <a:spcBef>
                <a:spcPct val="0"/>
              </a:spcBef>
              <a:spcAft>
                <a:spcPct val="0"/>
              </a:spcAft>
            </a:pPr>
            <a:endParaRPr lang="en-US" sz="1200" dirty="0">
              <a:latin typeface="KG First Time In Forever" panose="02000506000000020003" pitchFamily="2" charset="0"/>
              <a:ea typeface="KBScaredStraight" panose="02000603000000000000" pitchFamily="2" charset="0"/>
            </a:endParaRPr>
          </a:p>
          <a:p>
            <a:pPr lvl="0" eaLnBrk="0" fontAlgn="base" hangingPunct="0">
              <a:spcBef>
                <a:spcPct val="0"/>
              </a:spcBef>
              <a:spcAft>
                <a:spcPct val="0"/>
              </a:spcAft>
            </a:pPr>
            <a:endParaRPr lang="en-US" sz="1200" dirty="0">
              <a:latin typeface="KG First Time In Forever" panose="02000506000000020003" pitchFamily="2" charset="0"/>
              <a:ea typeface="KBScaredStraight" panose="02000603000000000000" pitchFamily="2" charset="0"/>
            </a:endParaRPr>
          </a:p>
          <a:p>
            <a:endParaRPr lang="en-US" sz="1200" b="1" dirty="0">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endParaRPr lang="en-US" sz="1350" b="1"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0829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528059" y="3207334"/>
            <a:ext cx="6537111" cy="423193"/>
          </a:xfrm>
          <a:prstGeom prst="rect">
            <a:avLst/>
          </a:prstGeom>
          <a:noFill/>
        </p:spPr>
        <p:txBody>
          <a:bodyPr wrap="none" lIns="68580" tIns="34290" rIns="68580" bIns="34290">
            <a:spAutoFit/>
          </a:bodyPr>
          <a:lstStyle/>
          <a:p>
            <a:pPr algn="ctr"/>
            <a:r>
              <a:rPr lang="en-US" sz="23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Partitioning Across Africa CLOZE Notes 3</a:t>
            </a:r>
          </a:p>
        </p:txBody>
      </p:sp>
      <p:sp>
        <p:nvSpPr>
          <p:cNvPr id="6" name="TextBox 5"/>
          <p:cNvSpPr txBox="1"/>
          <p:nvPr/>
        </p:nvSpPr>
        <p:spPr>
          <a:xfrm rot="5400000">
            <a:off x="1227830" y="-505222"/>
            <a:ext cx="6642848" cy="7848302"/>
          </a:xfrm>
          <a:prstGeom prst="rect">
            <a:avLst/>
          </a:prstGeom>
          <a:noFill/>
        </p:spPr>
        <p:txBody>
          <a:bodyPr wrap="square" rtlCol="0">
            <a:spAutoFit/>
          </a:bodyPr>
          <a:lstStyle/>
          <a:p>
            <a:r>
              <a:rPr lang="en-US" sz="1200" b="1" dirty="0">
                <a:latin typeface="KG First Time In Forever" panose="02000506000000020003" pitchFamily="2" charset="0"/>
                <a:ea typeface="KBScaredStraight" panose="02000603000000000000" pitchFamily="2" charset="0"/>
              </a:rPr>
              <a:t>Artificial Boundaries</a:t>
            </a:r>
            <a:endParaRPr lang="en-US" sz="1200" dirty="0">
              <a:latin typeface="KG First Time In Forever" panose="02000506000000020003" pitchFamily="2" charset="0"/>
              <a:ea typeface="KBScaredStraight" panose="02000603000000000000" pitchFamily="2" charset="0"/>
            </a:endParaRPr>
          </a:p>
          <a:p>
            <a:pPr marL="171450" indent="-171450" eaLnBrk="0" fontAlgn="base" hangingPunct="0">
              <a:spcBef>
                <a:spcPct val="0"/>
              </a:spcBef>
              <a:spcAft>
                <a:spcPct val="0"/>
              </a:spcAft>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European powers organized Africa’s population in ways to make the </a:t>
            </a:r>
            <a:r>
              <a:rPr lang="en-US" sz="1200" dirty="0">
                <a:solidFill>
                  <a:srgbClr val="FF0000"/>
                </a:solidFill>
                <a:latin typeface="KG First Time In Forever" panose="02000506000000020003" pitchFamily="2" charset="0"/>
                <a:ea typeface="KBScaredStraight" panose="02000603000000000000" pitchFamily="2" charset="0"/>
              </a:rPr>
              <a:t>most efficient workforce</a:t>
            </a:r>
            <a:r>
              <a:rPr lang="en-US" sz="1200" dirty="0">
                <a:latin typeface="KG First Time In Forever" panose="02000506000000020003" pitchFamily="2" charset="0"/>
                <a:ea typeface="KBScaredStraight" panose="02000603000000000000" pitchFamily="2" charset="0"/>
              </a:rPr>
              <a:t>, ignoring the natives’ </a:t>
            </a:r>
            <a:r>
              <a:rPr lang="en-US" sz="1200" dirty="0">
                <a:latin typeface="KG First Time In Forever" panose="02000506000000020003" pitchFamily="2" charset="0"/>
                <a:ea typeface="KBScaredStraight" panose="02000603000000000000" pitchFamily="2" charset="0"/>
                <a:cs typeface="Times New Roman" panose="02020603050405020304" pitchFamily="18" charset="0"/>
              </a:rPr>
              <a:t>cultural groups or existing political leadership. </a:t>
            </a:r>
          </a:p>
          <a:p>
            <a:pPr marL="171450" indent="-171450" eaLnBrk="0" fontAlgn="base" hangingPunct="0">
              <a:spcBef>
                <a:spcPct val="0"/>
              </a:spcBef>
              <a:spcAft>
                <a:spcPct val="0"/>
              </a:spcAft>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cs typeface="Times New Roman" panose="02020603050405020304" pitchFamily="18" charset="0"/>
              </a:rPr>
              <a:t>Sometimes they </a:t>
            </a:r>
            <a:r>
              <a:rPr lang="en-US" sz="1200" dirty="0">
                <a:solidFill>
                  <a:srgbClr val="FF0000"/>
                </a:solidFill>
                <a:latin typeface="KG First Time In Forever" panose="02000506000000020003" pitchFamily="2" charset="0"/>
                <a:ea typeface="KBScaredStraight" panose="02000603000000000000" pitchFamily="2" charset="0"/>
                <a:cs typeface="Times New Roman" panose="02020603050405020304" pitchFamily="18" charset="0"/>
              </a:rPr>
              <a:t>grouped together </a:t>
            </a:r>
            <a:r>
              <a:rPr lang="en-US" sz="1200" dirty="0">
                <a:latin typeface="KG First Time In Forever" panose="02000506000000020003" pitchFamily="2" charset="0"/>
                <a:ea typeface="KBScaredStraight" panose="02000603000000000000" pitchFamily="2" charset="0"/>
                <a:cs typeface="Times New Roman" panose="02020603050405020304" pitchFamily="18" charset="0"/>
              </a:rPr>
              <a:t>people who had never been united before.</a:t>
            </a:r>
          </a:p>
          <a:p>
            <a:pPr marL="171450" indent="-171450" eaLnBrk="0" fontAlgn="base" hangingPunct="0">
              <a:spcBef>
                <a:spcPct val="0"/>
              </a:spcBef>
              <a:spcAft>
                <a:spcPct val="0"/>
              </a:spcAft>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cs typeface="Times New Roman" panose="02020603050405020304" pitchFamily="18" charset="0"/>
              </a:rPr>
              <a:t>Sometimes they </a:t>
            </a:r>
            <a:r>
              <a:rPr lang="en-US" sz="1200" dirty="0">
                <a:solidFill>
                  <a:srgbClr val="FF0000"/>
                </a:solidFill>
                <a:latin typeface="KG First Time In Forever" panose="02000506000000020003" pitchFamily="2" charset="0"/>
                <a:ea typeface="KBScaredStraight" panose="02000603000000000000" pitchFamily="2" charset="0"/>
                <a:cs typeface="Times New Roman" panose="02020603050405020304" pitchFamily="18" charset="0"/>
              </a:rPr>
              <a:t>divided existing groups </a:t>
            </a:r>
            <a:r>
              <a:rPr lang="en-US" sz="1200" dirty="0">
                <a:latin typeface="KG First Time In Forever" panose="02000506000000020003" pitchFamily="2" charset="0"/>
                <a:ea typeface="KBScaredStraight" panose="02000603000000000000" pitchFamily="2" charset="0"/>
                <a:cs typeface="Times New Roman" panose="02020603050405020304" pitchFamily="18" charset="0"/>
              </a:rPr>
              <a:t>of people.</a:t>
            </a:r>
          </a:p>
          <a:p>
            <a:pPr marL="171450" indent="-171450" eaLnBrk="0" fontAlgn="base" hangingPunct="0">
              <a:spcBef>
                <a:spcPct val="0"/>
              </a:spcBef>
              <a:spcAft>
                <a:spcPct val="0"/>
              </a:spcAft>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cs typeface="Times New Roman" panose="02020603050405020304" pitchFamily="18" charset="0"/>
              </a:rPr>
              <a:t>The creation of these borders had a negative impact on Africa’s </a:t>
            </a:r>
            <a:r>
              <a:rPr lang="en-US" sz="1200" dirty="0">
                <a:solidFill>
                  <a:srgbClr val="FF0000"/>
                </a:solidFill>
                <a:latin typeface="KG First Time In Forever" panose="02000506000000020003" pitchFamily="2" charset="0"/>
                <a:ea typeface="KBScaredStraight" panose="02000603000000000000" pitchFamily="2" charset="0"/>
                <a:cs typeface="Times New Roman" panose="02020603050405020304" pitchFamily="18" charset="0"/>
              </a:rPr>
              <a:t>political and social structures </a:t>
            </a:r>
            <a:r>
              <a:rPr lang="en-US" sz="1200" dirty="0">
                <a:latin typeface="KG First Time In Forever" panose="02000506000000020003" pitchFamily="2" charset="0"/>
                <a:ea typeface="KBScaredStraight" panose="02000603000000000000" pitchFamily="2" charset="0"/>
                <a:cs typeface="Times New Roman" panose="02020603050405020304" pitchFamily="18" charset="0"/>
              </a:rPr>
              <a:t>by either dividing groups that wanted to be together or combining ethnic groups that were enemies.</a:t>
            </a:r>
          </a:p>
          <a:p>
            <a:pPr eaLnBrk="0" fontAlgn="base" hangingPunct="0">
              <a:spcBef>
                <a:spcPct val="0"/>
              </a:spcBef>
              <a:spcAft>
                <a:spcPct val="0"/>
              </a:spcAft>
            </a:pPr>
            <a:endParaRPr lang="en-US" sz="1200" dirty="0">
              <a:latin typeface="KG First Time In Forever" panose="02000506000000020003" pitchFamily="2" charset="0"/>
              <a:ea typeface="KBScaredStraight" panose="02000603000000000000" pitchFamily="2" charset="0"/>
              <a:cs typeface="Times New Roman" panose="02020603050405020304" pitchFamily="18" charset="0"/>
            </a:endParaRPr>
          </a:p>
          <a:p>
            <a:pPr eaLnBrk="0" fontAlgn="base" hangingPunct="0">
              <a:spcBef>
                <a:spcPct val="0"/>
              </a:spcBef>
              <a:spcAft>
                <a:spcPct val="0"/>
              </a:spcAft>
            </a:pPr>
            <a:r>
              <a:rPr lang="en-US" sz="1200" b="1" dirty="0">
                <a:latin typeface="KG First Time In Forever" panose="02000506000000020003" pitchFamily="2" charset="0"/>
                <a:ea typeface="KBScaredStraight" panose="02000603000000000000" pitchFamily="2" charset="0"/>
                <a:cs typeface="Times New Roman" panose="02020603050405020304" pitchFamily="18" charset="0"/>
              </a:rPr>
              <a:t>European Control</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Europeans placed colonies into </a:t>
            </a:r>
            <a:r>
              <a:rPr lang="en-US" sz="1200" dirty="0">
                <a:solidFill>
                  <a:srgbClr val="FF0000"/>
                </a:solidFill>
                <a:latin typeface="KG First Time In Forever" panose="02000506000000020003" pitchFamily="2" charset="0"/>
                <a:ea typeface="KBScaredStraight" panose="02000603000000000000" pitchFamily="2" charset="0"/>
              </a:rPr>
              <a:t>administrative districts </a:t>
            </a:r>
            <a:r>
              <a:rPr lang="en-US" sz="1200" dirty="0">
                <a:latin typeface="KG First Time In Forever" panose="02000506000000020003" pitchFamily="2" charset="0"/>
                <a:ea typeface="KBScaredStraight" panose="02000603000000000000" pitchFamily="2" charset="0"/>
              </a:rPr>
              <a:t>and forced the Africans to go along with their demands.</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Europeans also tried to </a:t>
            </a:r>
            <a:r>
              <a:rPr lang="en-US" sz="1200" dirty="0">
                <a:solidFill>
                  <a:srgbClr val="FF0000"/>
                </a:solidFill>
                <a:latin typeface="KG First Time In Forever" panose="02000506000000020003" pitchFamily="2" charset="0"/>
                <a:ea typeface="KBScaredStraight" panose="02000603000000000000" pitchFamily="2" charset="0"/>
              </a:rPr>
              <a:t>assimilate Africans </a:t>
            </a:r>
            <a:r>
              <a:rPr lang="en-US" sz="1200" dirty="0">
                <a:latin typeface="KG First Time In Forever" panose="02000506000000020003" pitchFamily="2" charset="0"/>
                <a:ea typeface="KBScaredStraight" panose="02000603000000000000" pitchFamily="2" charset="0"/>
              </a:rPr>
              <a:t>by forcing them to give up their own African customs and adopt European ones.</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Protests and revolts were common and </a:t>
            </a:r>
            <a:r>
              <a:rPr lang="en-US" sz="1200" dirty="0">
                <a:solidFill>
                  <a:srgbClr val="FF0000"/>
                </a:solidFill>
                <a:latin typeface="KG First Time In Forever" panose="02000506000000020003" pitchFamily="2" charset="0"/>
                <a:ea typeface="KBScaredStraight" panose="02000603000000000000" pitchFamily="2" charset="0"/>
              </a:rPr>
              <a:t>starvation and disease </a:t>
            </a:r>
            <a:r>
              <a:rPr lang="en-US" sz="1200" dirty="0">
                <a:latin typeface="KG First Time In Forever" panose="02000506000000020003" pitchFamily="2" charset="0"/>
                <a:ea typeface="KBScaredStraight" panose="02000603000000000000" pitchFamily="2" charset="0"/>
              </a:rPr>
              <a:t>became widespread.</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Europeans took the </a:t>
            </a:r>
            <a:r>
              <a:rPr lang="en-US" sz="1200" dirty="0">
                <a:solidFill>
                  <a:srgbClr val="FF0000"/>
                </a:solidFill>
                <a:latin typeface="KG First Time In Forever" panose="02000506000000020003" pitchFamily="2" charset="0"/>
                <a:ea typeface="KBScaredStraight" panose="02000603000000000000" pitchFamily="2" charset="0"/>
              </a:rPr>
              <a:t>best land by force</a:t>
            </a:r>
            <a:r>
              <a:rPr lang="en-US" sz="12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African farmers were forced to grow cash crops like cocoa and coffee, causing there to be a </a:t>
            </a:r>
            <a:r>
              <a:rPr lang="en-US" sz="1200" dirty="0">
                <a:solidFill>
                  <a:srgbClr val="FF0000"/>
                </a:solidFill>
                <a:latin typeface="KG First Time In Forever" panose="02000506000000020003" pitchFamily="2" charset="0"/>
                <a:ea typeface="KBScaredStraight" panose="02000603000000000000" pitchFamily="2" charset="0"/>
              </a:rPr>
              <a:t>shortage of food </a:t>
            </a:r>
            <a:r>
              <a:rPr lang="en-US" sz="1200" dirty="0">
                <a:latin typeface="KG First Time In Forever" panose="02000506000000020003" pitchFamily="2" charset="0"/>
                <a:ea typeface="KBScaredStraight" panose="02000603000000000000" pitchFamily="2" charset="0"/>
              </a:rPr>
              <a:t>in many areas of Africa.</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Africans were forced to work under </a:t>
            </a:r>
            <a:r>
              <a:rPr lang="en-US" sz="1200" dirty="0">
                <a:solidFill>
                  <a:srgbClr val="FF0000"/>
                </a:solidFill>
                <a:latin typeface="KG First Time In Forever" panose="02000506000000020003" pitchFamily="2" charset="0"/>
                <a:ea typeface="KBScaredStraight" panose="02000603000000000000" pitchFamily="2" charset="0"/>
              </a:rPr>
              <a:t>terrible conditions </a:t>
            </a:r>
            <a:r>
              <a:rPr lang="en-US" sz="1200" dirty="0">
                <a:latin typeface="KG First Time In Forever" panose="02000506000000020003" pitchFamily="2" charset="0"/>
                <a:ea typeface="KBScaredStraight" panose="02000603000000000000" pitchFamily="2" charset="0"/>
              </a:rPr>
              <a:t>on plantations, railways, and logging.</a:t>
            </a:r>
          </a:p>
          <a:p>
            <a:endParaRPr lang="en-US" sz="1200" dirty="0">
              <a:latin typeface="KG First Time In Forever" panose="02000506000000020003" pitchFamily="2" charset="0"/>
              <a:ea typeface="KBScaredStraight" panose="02000603000000000000" pitchFamily="2" charset="0"/>
            </a:endParaRPr>
          </a:p>
          <a:p>
            <a:r>
              <a:rPr lang="en-US" sz="1200" b="1" dirty="0">
                <a:latin typeface="KG First Time In Forever" panose="02000506000000020003" pitchFamily="2" charset="0"/>
                <a:ea typeface="KBScaredStraight" panose="02000603000000000000" pitchFamily="2" charset="0"/>
              </a:rPr>
              <a:t>Lasting Effects</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In order to gain power, Europeans encouraged Africans to </a:t>
            </a:r>
            <a:r>
              <a:rPr lang="en-US" sz="1200" dirty="0">
                <a:solidFill>
                  <a:srgbClr val="FF0000"/>
                </a:solidFill>
                <a:latin typeface="KG First Time In Forever" panose="02000506000000020003" pitchFamily="2" charset="0"/>
                <a:ea typeface="KBScaredStraight" panose="02000603000000000000" pitchFamily="2" charset="0"/>
              </a:rPr>
              <a:t>fight against each other</a:t>
            </a:r>
            <a:r>
              <a:rPr lang="en-US" sz="12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New political boundaries caused </a:t>
            </a:r>
            <a:r>
              <a:rPr lang="en-US" sz="1200" dirty="0">
                <a:solidFill>
                  <a:srgbClr val="FF0000"/>
                </a:solidFill>
                <a:latin typeface="KG First Time In Forever" panose="02000506000000020003" pitchFamily="2" charset="0"/>
                <a:ea typeface="KBScaredStraight" panose="02000603000000000000" pitchFamily="2" charset="0"/>
              </a:rPr>
              <a:t>ethnic groups to clash</a:t>
            </a:r>
            <a:r>
              <a:rPr lang="en-US" sz="12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This has led to ethnic and political </a:t>
            </a:r>
            <a:r>
              <a:rPr lang="en-US" sz="1200" dirty="0">
                <a:solidFill>
                  <a:srgbClr val="FF0000"/>
                </a:solidFill>
                <a:latin typeface="KG First Time In Forever" panose="02000506000000020003" pitchFamily="2" charset="0"/>
                <a:ea typeface="KBScaredStraight" panose="02000603000000000000" pitchFamily="2" charset="0"/>
              </a:rPr>
              <a:t>unrest in Africa today</a:t>
            </a:r>
            <a:r>
              <a:rPr lang="en-US" sz="12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There have been over </a:t>
            </a:r>
            <a:r>
              <a:rPr lang="en-US" sz="1200" dirty="0">
                <a:solidFill>
                  <a:srgbClr val="FF0000"/>
                </a:solidFill>
                <a:latin typeface="KG First Time In Forever" panose="02000506000000020003" pitchFamily="2" charset="0"/>
                <a:ea typeface="KBScaredStraight" panose="02000603000000000000" pitchFamily="2" charset="0"/>
              </a:rPr>
              <a:t>50 ethnic conflicts </a:t>
            </a:r>
            <a:r>
              <a:rPr lang="en-US" sz="1200" dirty="0">
                <a:latin typeface="KG First Time In Forever" panose="02000506000000020003" pitchFamily="2" charset="0"/>
                <a:ea typeface="KBScaredStraight" panose="02000603000000000000" pitchFamily="2" charset="0"/>
              </a:rPr>
              <a:t>in Africa since WWII as a result of the colonial lines drawn by Europeans.</a:t>
            </a:r>
          </a:p>
          <a:p>
            <a:endParaRPr lang="en-US" sz="1200" dirty="0">
              <a:latin typeface="KG First Time In Forever" panose="02000506000000020003" pitchFamily="2" charset="0"/>
              <a:ea typeface="KBScaredStraight" panose="02000603000000000000" pitchFamily="2" charset="0"/>
            </a:endParaRPr>
          </a:p>
          <a:p>
            <a:r>
              <a:rPr lang="en-US" sz="1200" b="1" dirty="0">
                <a:latin typeface="KG First Time In Forever" panose="02000506000000020003" pitchFamily="2" charset="0"/>
                <a:ea typeface="KBScaredStraight" panose="02000603000000000000" pitchFamily="2" charset="0"/>
              </a:rPr>
              <a:t>African Unrest</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By the mid-twentieth century, Africans began to </a:t>
            </a:r>
            <a:r>
              <a:rPr lang="en-US" sz="1200" dirty="0">
                <a:solidFill>
                  <a:srgbClr val="FF0000"/>
                </a:solidFill>
                <a:latin typeface="KG First Time In Forever" panose="02000506000000020003" pitchFamily="2" charset="0"/>
                <a:ea typeface="KBScaredStraight" panose="02000603000000000000" pitchFamily="2" charset="0"/>
              </a:rPr>
              <a:t>openly oppose </a:t>
            </a:r>
            <a:r>
              <a:rPr lang="en-US" sz="1200" dirty="0">
                <a:latin typeface="KG First Time In Forever" panose="02000506000000020003" pitchFamily="2" charset="0"/>
                <a:ea typeface="KBScaredStraight" panose="02000603000000000000" pitchFamily="2" charset="0"/>
              </a:rPr>
              <a:t>European control of their countries.</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It was obvious that colonialism </a:t>
            </a:r>
            <a:r>
              <a:rPr lang="en-US" sz="1200" dirty="0">
                <a:solidFill>
                  <a:srgbClr val="FF0000"/>
                </a:solidFill>
                <a:latin typeface="KG First Time In Forever" panose="02000506000000020003" pitchFamily="2" charset="0"/>
                <a:ea typeface="KBScaredStraight" panose="02000603000000000000" pitchFamily="2" charset="0"/>
              </a:rPr>
              <a:t>was not fair</a:t>
            </a:r>
            <a:r>
              <a:rPr lang="en-US" sz="1200" dirty="0">
                <a:latin typeface="KG First Time In Forever" panose="02000506000000020003" pitchFamily="2" charset="0"/>
                <a:ea typeface="KBScaredStraight" panose="02000603000000000000" pitchFamily="2" charset="0"/>
              </a:rPr>
              <a:t>, as it only benefitted the Europeans.</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Africans were tired of being treated like </a:t>
            </a:r>
            <a:r>
              <a:rPr lang="en-US" sz="1200" dirty="0">
                <a:solidFill>
                  <a:srgbClr val="FF0000"/>
                </a:solidFill>
                <a:latin typeface="KG First Time In Forever" panose="02000506000000020003" pitchFamily="2" charset="0"/>
                <a:ea typeface="KBScaredStraight" panose="02000603000000000000" pitchFamily="2" charset="0"/>
              </a:rPr>
              <a:t>second-class citizens </a:t>
            </a:r>
            <a:r>
              <a:rPr lang="en-US" sz="1200" dirty="0">
                <a:latin typeface="KG First Time In Forever" panose="02000506000000020003" pitchFamily="2" charset="0"/>
                <a:ea typeface="KBScaredStraight" panose="02000603000000000000" pitchFamily="2" charset="0"/>
              </a:rPr>
              <a:t>on their own land.</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They soon begin to </a:t>
            </a:r>
            <a:r>
              <a:rPr lang="en-US" sz="1200" dirty="0">
                <a:solidFill>
                  <a:srgbClr val="FF0000"/>
                </a:solidFill>
                <a:latin typeface="KG First Time In Forever" panose="02000506000000020003" pitchFamily="2" charset="0"/>
                <a:ea typeface="KBScaredStraight" panose="02000603000000000000" pitchFamily="2" charset="0"/>
              </a:rPr>
              <a:t>demand freedom </a:t>
            </a:r>
            <a:r>
              <a:rPr lang="en-US" sz="1200" dirty="0">
                <a:latin typeface="KG First Time In Forever" panose="02000506000000020003" pitchFamily="2" charset="0"/>
                <a:ea typeface="KBScaredStraight" panose="02000603000000000000" pitchFamily="2" charset="0"/>
              </a:rPr>
              <a:t>for themselves and the desire for independence spread across Africa.</a:t>
            </a:r>
          </a:p>
          <a:p>
            <a:pPr marL="171450" indent="-171450">
              <a:buFont typeface="Arial" panose="020B0604020202020204" pitchFamily="34" charset="0"/>
              <a:buChar char="•"/>
            </a:pPr>
            <a:endParaRPr lang="en-US" sz="1200" b="1" dirty="0">
              <a:latin typeface="KG First Time In Forever" panose="02000506000000020003" pitchFamily="2" charset="0"/>
              <a:ea typeface="KBScaredStraight" panose="02000603000000000000" pitchFamily="2" charset="0"/>
            </a:endParaRPr>
          </a:p>
          <a:p>
            <a:r>
              <a:rPr lang="en-US" sz="1200" b="1" dirty="0">
                <a:latin typeface="KG First Time In Forever" panose="02000506000000020003" pitchFamily="2" charset="0"/>
                <a:ea typeface="KBScaredStraight" panose="02000603000000000000" pitchFamily="2" charset="0"/>
              </a:rPr>
              <a:t>Independence</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After World War I, many African countries began to gain independence; however, they were </a:t>
            </a:r>
            <a:r>
              <a:rPr lang="en-US" sz="1200" dirty="0">
                <a:solidFill>
                  <a:srgbClr val="FF0000"/>
                </a:solidFill>
                <a:latin typeface="KG First Time In Forever" panose="02000506000000020003" pitchFamily="2" charset="0"/>
                <a:ea typeface="KBScaredStraight" panose="02000603000000000000" pitchFamily="2" charset="0"/>
              </a:rPr>
              <a:t>not prepared for self-rule</a:t>
            </a:r>
            <a:r>
              <a:rPr lang="en-US" sz="12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Tribal conflicts began to erupt and </a:t>
            </a:r>
            <a:r>
              <a:rPr lang="en-US" sz="1200" dirty="0">
                <a:solidFill>
                  <a:srgbClr val="FF0000"/>
                </a:solidFill>
                <a:latin typeface="KG First Time In Forever" panose="02000506000000020003" pitchFamily="2" charset="0"/>
                <a:ea typeface="KBScaredStraight" panose="02000603000000000000" pitchFamily="2" charset="0"/>
              </a:rPr>
              <a:t>civil wars started </a:t>
            </a:r>
            <a:r>
              <a:rPr lang="en-US" sz="1200" dirty="0">
                <a:latin typeface="KG First Time In Forever" panose="02000506000000020003" pitchFamily="2" charset="0"/>
                <a:ea typeface="KBScaredStraight" panose="02000603000000000000" pitchFamily="2" charset="0"/>
              </a:rPr>
              <a:t>over the artificially drawn European boundaries.</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Post-colonization conflicts continued </a:t>
            </a:r>
            <a:r>
              <a:rPr lang="en-US" sz="1200" dirty="0">
                <a:solidFill>
                  <a:srgbClr val="FF0000"/>
                </a:solidFill>
                <a:latin typeface="KG First Time In Forever" panose="02000506000000020003" pitchFamily="2" charset="0"/>
                <a:ea typeface="KBScaredStraight" panose="02000603000000000000" pitchFamily="2" charset="0"/>
              </a:rPr>
              <a:t>until almost 2000</a:t>
            </a:r>
            <a:r>
              <a:rPr lang="en-US" sz="1200" dirty="0">
                <a:latin typeface="KG First Time In Forever" panose="02000506000000020003" pitchFamily="2" charset="0"/>
                <a:ea typeface="KBScaredStraight" panose="02000603000000000000" pitchFamily="2" charset="0"/>
              </a:rPr>
              <a:t>.</a:t>
            </a:r>
          </a:p>
          <a:p>
            <a:endParaRPr lang="en-US" sz="1200" b="1" dirty="0">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322104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61371</TotalTime>
  <Words>4557</Words>
  <Application>Microsoft Office PowerPoint</Application>
  <PresentationFormat>On-screen Show (4:3)</PresentationFormat>
  <Paragraphs>665</Paragraphs>
  <Slides>57</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57</vt:i4>
      </vt:variant>
    </vt:vector>
  </HeadingPairs>
  <TitlesOfParts>
    <vt:vector size="73" baseType="lpstr">
      <vt:lpstr>ＭＳ Ｐゴシック</vt:lpstr>
      <vt:lpstr>ＭＳ Ｐゴシック</vt:lpstr>
      <vt:lpstr>Arial</vt:lpstr>
      <vt:lpstr>Arial Unicode MS</vt:lpstr>
      <vt:lpstr>Calibri</vt:lpstr>
      <vt:lpstr>Calibri Light</vt:lpstr>
      <vt:lpstr>KBScaredStraight</vt:lpstr>
      <vt:lpstr>KG Eyes Wide Open</vt:lpstr>
      <vt:lpstr>KG First Time In Forever</vt:lpstr>
      <vt:lpstr>KG HAPPY</vt:lpstr>
      <vt:lpstr>KG HAPPY Solid</vt:lpstr>
      <vt:lpstr>KG Payphone</vt:lpstr>
      <vt:lpstr>KG Second Chances Solid</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Hayes, Angelique</cp:lastModifiedBy>
  <cp:revision>418</cp:revision>
  <cp:lastPrinted>2018-09-18T13:39:38Z</cp:lastPrinted>
  <dcterms:created xsi:type="dcterms:W3CDTF">2014-12-29T15:18:45Z</dcterms:created>
  <dcterms:modified xsi:type="dcterms:W3CDTF">2018-09-20T13:50:17Z</dcterms:modified>
</cp:coreProperties>
</file>