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60" r:id="rId6"/>
    <p:sldId id="268" r:id="rId7"/>
    <p:sldId id="259" r:id="rId8"/>
    <p:sldId id="270" r:id="rId9"/>
    <p:sldId id="269" r:id="rId10"/>
    <p:sldId id="258" r:id="rId11"/>
    <p:sldId id="271" r:id="rId12"/>
    <p:sldId id="261" r:id="rId13"/>
    <p:sldId id="266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A80A7-EEC4-4394-A7A0-9BC7B5589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DF197-5A82-4ECB-BEA2-0B53C9226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1D848-CE08-4E73-9ADA-AE8141BC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94BE0-C920-4D9B-823A-CDAA7A27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5667-43D9-4516-B229-94CE1FA02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8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6087E-FD2A-4841-8B92-6DC9FECFD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58DE4-8443-4633-BE1A-91C6C68F4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2B266-148C-4504-BFF1-F3B35099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1A18F-F941-440D-9100-C80BFD7E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C6A76-CC39-4220-B8FC-A42DA5F6A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415974-F687-4726-9E82-552AC4930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BCC38-2184-4F0A-9D27-83B748E02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E3E5A-D194-471B-886D-B429FE656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C334-5E20-48BD-A1D3-684CFAA8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669966-F972-4563-B731-E1AFE140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FD8F-E624-4F75-9831-401B9195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5846-0185-452C-821C-5C927AE6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BC3EB-9A19-455F-A370-27F78EEE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21748-66FA-4940-8A9F-F5C87C40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685C8-A8E9-4A9C-B33F-D7D80C20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7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3ADF-14F0-4320-8D5C-DA0A811D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3B510-09CC-4DA2-BBC6-55776CE39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518A-EF24-4B4E-8B9C-A3E6E7B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9DFD1-D868-42A3-A85C-F413D5AB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ECCAA-92B1-4EB3-B7C4-4FB917AB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3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44982-B937-4682-ADB6-8D43B8B1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0623B-5BE7-419B-B329-B75883D21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4076-7407-46AC-B737-6794632B8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B47CA0-E8BA-4799-8AA0-CBE0A0B0B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DE11E-8203-4A3A-A385-D4A70C22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E832E-4574-42E8-B457-95DC9F1C1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4ADE6-87CD-4C90-B53F-30FE8C15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F0180-B8CA-4B04-90EB-68E39920F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E825E-4796-4F74-A094-BC8EB8BFA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4CDD3B-983C-4CA7-8C3A-33B2C5671E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7BB65-3B0C-454C-98B3-D55C23F9D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720922-12E6-4525-A10C-B9ADC906A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C18C4-2BBA-428F-A771-E45DCBFB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39563-BC70-417D-9F02-FBFBD317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0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CBF1-138A-4834-A001-C71C90C3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79928A-841E-4F83-900F-F5FA9AFE9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38F09-9628-4C33-8B0F-9CA6585E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6E80C-2C65-4C71-89A2-49A1C748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61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925BE2-803D-48FA-8B18-AB239FCB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409FC9-104A-4F37-8B9B-E87C810C9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B2E66-8E66-49CE-BD1E-64274839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2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7D989-D7B8-4AFA-A20D-828D05A1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6FCB9-5F68-4B20-9315-F6781F8D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DB27D-12CC-4448-B65A-1D11CB0FF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A9DB3-BB80-45D5-8D43-07714EAAB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E6561-9E7F-4E61-A92B-36447EA9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D45E93-724C-497E-930E-307B3303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0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82C8-2DDA-4E06-B2CC-0982E081E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23B92-172C-4466-BFB6-C04BB11B2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88C95-3367-4141-B7E6-ACD6F1F51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84823-0105-4090-8BD6-69823D189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7A282-A0D2-448D-82C6-3CF41B6A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1549C6-06F8-436B-BFD1-C8AAA011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04B3F-006B-4751-8F15-7D4A0C39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A2A6B-C526-4C00-B82B-F5CAFB1AC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630C2-388B-40B1-83EC-C74B78A07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2D793-EBBE-47F7-901A-6D94516084DC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B5B0C-1A31-4BD0-ACDF-3386ECA05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27E09-9CD4-4CCE-B951-8FBB9CF0A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7DD1-2273-474C-919F-870BF095B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9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thecollaboratory.wikidot.com/state-and-local-government-2015-201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ickr.com/photos/uk_parliament/7165840260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Free_Republi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in5d.com/5-signs-we-are-ready-for-a-paradigm-shif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High_School_Earth_Science/Sedimentary_Rock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fabiusmaximus.com/2012/12/23/justice-european-human-rights-47169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wallyg/3664385777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President_of_the_United_Stat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urrent_state_leaders_by_date_of_assumption_of_offic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gabacau.blogspot.com/2013/07/cultura-manageriala-de-la-simplu-la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ulse.rs/nacionalsocijaliza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expeak.com/ww/2005/017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american-government-2013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vote-generic-2016-america-campaign-1286584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emattjuste.wordpress.com/2014/09/21/parliament-by-party-vot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CD8B8-7569-4E3C-854C-549A2997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A002C-3172-4A93-AE94-72D588957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057" y="2032347"/>
            <a:ext cx="3658053" cy="9551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HOW A COUNTRY IS ORGANIZED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B4BC86-CDEF-4E6A-9B73-D08AC83F1B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79341" y="1847234"/>
            <a:ext cx="5017318" cy="3155768"/>
          </a:xfrm>
          <a:prstGeom prst="rect">
            <a:avLst/>
          </a:prstGeom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B6277-B88C-4B61-833E-40A2ACE9AF21}"/>
              </a:ext>
            </a:extLst>
          </p:cNvPr>
          <p:cNvSpPr txBox="1"/>
          <p:nvPr/>
        </p:nvSpPr>
        <p:spPr>
          <a:xfrm>
            <a:off x="9089617" y="480294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thecollaboratory.wikidot.com/state-and-local-government-2015-20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8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B58F-355B-4892-8C6B-C94DFE19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CONSTITUTIONAL MONARCHY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76F2A-7BF8-4704-980C-2A38737B68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GOVERNMENT WHERE A KING/QUEEN IS THE HEAD OF STATE WITH LIMITED POWER GRANTED BY A CONSTITUTION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454668-E89A-49EC-9AB5-760CE3DC1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272745"/>
            <a:ext cx="5181600" cy="345709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AFCC09-E550-45B2-9F5A-92CEE79481BD}"/>
              </a:ext>
            </a:extLst>
          </p:cNvPr>
          <p:cNvSpPr txBox="1"/>
          <p:nvPr/>
        </p:nvSpPr>
        <p:spPr>
          <a:xfrm>
            <a:off x="6172200" y="5729843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lickr.com/photos/uk_parliament/716584026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287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426E0-666F-4F5B-8CD7-6320CB3F0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REPUBLIC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711150-B544-461F-A11C-41E4D70696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5982" y="1629089"/>
            <a:ext cx="3608565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FA25-C191-4CCE-9393-62D71EC31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>
                <a:solidFill>
                  <a:srgbClr val="000000"/>
                </a:solidFill>
              </a:rPr>
              <a:t>COUNTRY WITH ELECTED REPRESENTATIVES</a:t>
            </a:r>
          </a:p>
          <a:p>
            <a:pPr marL="0"/>
            <a:endParaRPr lang="en-US" sz="2000">
              <a:solidFill>
                <a:srgbClr val="000000"/>
              </a:solidFill>
            </a:endParaRPr>
          </a:p>
          <a:p>
            <a:pPr marL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9AEFB-5EDF-4E4B-BDE7-49B28889C6A3}"/>
              </a:ext>
            </a:extLst>
          </p:cNvPr>
          <p:cNvSpPr txBox="1"/>
          <p:nvPr/>
        </p:nvSpPr>
        <p:spPr>
          <a:xfrm>
            <a:off x="1757505" y="504905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Free_Republic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8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D963F-777E-4E87-99EC-37072985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FEDERAL GOVERNMENT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5BD108-DB94-40BB-9A55-7334123412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4942" r="5853" b="-1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B7EAA-0B84-482B-9194-B1CCEB109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GOV’T WHERE POWER IS SHARED AMONG DIFFERENT BRANCHES OF GOVERNMENT</a:t>
            </a:r>
          </a:p>
          <a:p>
            <a:r>
              <a:rPr lang="en-US" sz="2000" dirty="0">
                <a:solidFill>
                  <a:srgbClr val="000000"/>
                </a:solidFill>
              </a:rPr>
              <a:t>FEDERAL/STATE/LOCAL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r>
              <a:rPr lang="en-US" sz="2000" dirty="0">
                <a:solidFill>
                  <a:srgbClr val="000000"/>
                </a:solidFill>
              </a:rPr>
              <a:t>EXECUTIVE/LEGISLATIVE/JUDICIAL</a:t>
            </a:r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942B4-E770-4112-AE83-C771CC97868E}"/>
              </a:ext>
            </a:extLst>
          </p:cNvPr>
          <p:cNvSpPr txBox="1"/>
          <p:nvPr/>
        </p:nvSpPr>
        <p:spPr>
          <a:xfrm>
            <a:off x="9872134" y="6657945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in5d.com/5-signs-we-are-ready-for-a-paradigm-shif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31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A6E098-502F-449B-8AE4-4BF706458E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5D4D1-DA55-46ED-BE21-AD5FF8BB5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2642460"/>
            <a:ext cx="3852041" cy="15033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EXECUTIVE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657A6-C7F4-485B-BE03-1EF1EC8D5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95364" y="4279392"/>
            <a:ext cx="4847844" cy="2034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BRANCH OF GOV’T THAT </a:t>
            </a:r>
            <a:endParaRPr lang="en-US"/>
          </a:p>
          <a:p>
            <a:pPr marL="0" indent="0" algn="ctr">
              <a:buNone/>
            </a:pPr>
            <a:r>
              <a:rPr lang="en-US" sz="2000" b="1" dirty="0"/>
              <a:t>ENFORCES </a:t>
            </a:r>
            <a:r>
              <a:rPr lang="en-US" sz="2000" dirty="0"/>
              <a:t>LAWS </a:t>
            </a:r>
            <a:endParaRPr lang="en-US">
              <a:cs typeface="Calibri"/>
            </a:endParaRPr>
          </a:p>
          <a:p>
            <a:pPr marL="0" indent="0" algn="ctr">
              <a:buNone/>
            </a:pPr>
            <a:r>
              <a:rPr lang="en-US" sz="2000" dirty="0">
                <a:cs typeface="Calibri"/>
              </a:rPr>
              <a:t>(examples are President, Governors, and Mayors)</a:t>
            </a:r>
            <a:endParaRPr lang="en-US" dirty="0"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4841F93-8B55-413B-9605-1A271C94A087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books.org/wiki/High_School_Earth_Science/Sedimentary_Rock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73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DBAEF-67E4-445D-9E3C-4ABEC055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JUDICIAL BRANCH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0BF5-F885-48EB-8792-B83650D1B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Branch of government in charge of the courts (settles disputes</a:t>
            </a:r>
            <a:r>
              <a:rPr lang="en-US" sz="2000" dirty="0">
                <a:solidFill>
                  <a:srgbClr val="FFFFFF"/>
                </a:solidFill>
              </a:rPr>
              <a:t>),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b="1" u="sng" dirty="0">
                <a:solidFill>
                  <a:srgbClr val="FFFFFF"/>
                </a:solidFill>
                <a:cs typeface="Calibri"/>
              </a:rPr>
              <a:t>interprets 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the law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EF4CD6-29AE-44FB-8959-935DDF8D96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03375" y="492573"/>
            <a:ext cx="5454438" cy="58807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6DD7E2-6612-4299-9E7C-724EB6461B9E}"/>
              </a:ext>
            </a:extLst>
          </p:cNvPr>
          <p:cNvSpPr txBox="1"/>
          <p:nvPr/>
        </p:nvSpPr>
        <p:spPr>
          <a:xfrm>
            <a:off x="8970997" y="6173314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abiusmaximus.com/2012/12/23/justice-european-human-rights-47169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91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B6C597-A837-4B3B-9C01-9662EC524A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72F50C-FEFE-444D-8855-D2C9D92A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LEGISLATIVE BRANCH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2BA0D-65C9-4A03-8F9A-389628BFF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/>
              <a:t>BRANCH OF GOV’T THAT CREATES LAWS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F55305-A4BF-43CE-BE25-EE3735AC273C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flickr.com/photos/wallyg/3664385777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8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273A8F-751F-447A-981F-2AB2EC697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Head of Government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123F-08E5-4C2D-BCFF-3C29DC75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057" y="2032347"/>
            <a:ext cx="3658053" cy="9551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Person in charge of the DAY TO DAY business of running a country.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640CF7-A664-40D7-94D1-6A67DAD08C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79341" y="916459"/>
            <a:ext cx="5017318" cy="5017318"/>
          </a:xfrm>
          <a:prstGeom prst="rect">
            <a:avLst/>
          </a:prstGeom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0C00C6-B306-4D6E-B66D-C093958B86FA}"/>
              </a:ext>
            </a:extLst>
          </p:cNvPr>
          <p:cNvSpPr txBox="1"/>
          <p:nvPr/>
        </p:nvSpPr>
        <p:spPr>
          <a:xfrm>
            <a:off x="9089617" y="5733722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wikipedia.org/wiki/President_of_the_United_State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01B7F5-695A-4CAF-92A0-349D0820F3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19351" y="2203061"/>
            <a:ext cx="1857296" cy="245187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rgbClr val="537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EE4EA0-84EA-4966-B481-51DC9034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047" y="365125"/>
            <a:ext cx="4821197" cy="19847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Head of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0ADD5-54C0-4290-B40A-5CA5CB288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3048" y="2561303"/>
            <a:ext cx="4821197" cy="32102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Public Representative of a country.</a:t>
            </a:r>
          </a:p>
          <a:p>
            <a:r>
              <a:rPr lang="en-US" sz="2000">
                <a:solidFill>
                  <a:srgbClr val="FFFFFF"/>
                </a:solidFill>
              </a:rPr>
              <a:t>Figure 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27F294-35F0-4F91-8F64-9AF7CDFB09B4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List_of_current_state_leaders_by_date_of_assumption_of_offic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27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60DB29-EEEE-4528-9C51-286C7E18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AUTOCRACY						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42FCBE-AE80-4F37-AD5A-82D19B6B3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A FORM OF GOV’T WHERE THE SUPREME POWER IS CONCENTRATED IN THE HANDS OF ONE PERSON.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422EF7E-2103-4D41-9B10-73195D58F3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56" r="27196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29D344-AD00-48C7-A29F-5A2A8453ABFA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egabacau.blogspot.com/2013/07/cultura-manageriala-de-la-simplu-la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74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2B35-D4A2-46C3-B471-66020DCBB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DICTATORSHIP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B5138-56F1-414C-96BF-E547AEA2E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GOV’T WHERE ONE PERSON CONTROLS ENTIRE COUNTRY USUALLY BY MILITARY FORCE.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592FA84-6567-4A45-AD6E-FDD15D5408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809" r="3310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CC5C79-5B22-4714-9B2C-0091867522F9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pulse.rs/nacionalsocijalizam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23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6E47A-D2DF-4EDB-9810-80FA05208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OLIGARCHY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BFEA1-87CF-4D35-8898-6D3100F668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525638"/>
            <a:ext cx="9144000" cy="42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61E03"/>
                </a:solidFill>
                <a:latin typeface="+mn-lt"/>
                <a:ea typeface="+mn-ea"/>
                <a:cs typeface="+mn-cs"/>
              </a:rPr>
              <a:t>GOV’T WHERE A </a:t>
            </a:r>
            <a:r>
              <a:rPr lang="en-US" sz="2000" b="1" u="sng" kern="1200" dirty="0">
                <a:solidFill>
                  <a:srgbClr val="F61E03"/>
                </a:solidFill>
                <a:latin typeface="+mn-lt"/>
                <a:ea typeface="+mn-ea"/>
                <a:cs typeface="+mn-cs"/>
              </a:rPr>
              <a:t>FEW </a:t>
            </a:r>
            <a:r>
              <a:rPr lang="en-US" sz="2000" kern="1200" dirty="0">
                <a:solidFill>
                  <a:srgbClr val="F61E03"/>
                </a:solidFill>
                <a:latin typeface="+mn-lt"/>
                <a:ea typeface="+mn-ea"/>
                <a:cs typeface="+mn-cs"/>
              </a:rPr>
              <a:t>MAKE ALL THE MAJOR DECISIONS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AFDFF0-9AFB-4746-ABA4-8FE8AB1AFB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0040" y="2870433"/>
            <a:ext cx="11496821" cy="3276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6B18CE-780B-4EAB-A67F-9125C94D2083}"/>
              </a:ext>
            </a:extLst>
          </p:cNvPr>
          <p:cNvSpPr txBox="1"/>
          <p:nvPr/>
        </p:nvSpPr>
        <p:spPr>
          <a:xfrm>
            <a:off x="9509819" y="5946971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lexpeak.com/ww/2005/017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9ED8211-26C0-42E4-A4AE-23D306FC95EC}"/>
              </a:ext>
            </a:extLst>
          </p:cNvPr>
          <p:cNvSpPr/>
          <p:nvPr/>
        </p:nvSpPr>
        <p:spPr>
          <a:xfrm flipH="1">
            <a:off x="4167337" y="1940570"/>
            <a:ext cx="981858" cy="1021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3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8F40-DD0E-4B41-A937-C0851E8C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DEMOCRACY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2C42-8F95-4741-A33C-CB8E54CD8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GOV’T WHERE CITIZENS CHOOSE THEIR LEADERS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DF794DC-DEC4-4D26-965D-D2F02EB411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263" r="21103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E7CE7-02A2-4972-A154-435FA8FD2A6F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collaboratory.wikidot.com/american-government-20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39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86386C-BAE3-407E-A592-FC43282D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PRESIDENTIAL DEOMOCRACY 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B01D5-899D-498A-AC0A-B5FAA0316D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9349" y="2523642"/>
            <a:ext cx="3661831" cy="18309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3CD2B-889E-48F7-B1EC-48C8A6067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GOV’T WHERE CITIZENS ELECT THE PRESIDENT DIRECTLY.</a:t>
            </a:r>
          </a:p>
          <a:p>
            <a:r>
              <a:rPr lang="en-US" sz="2000">
                <a:solidFill>
                  <a:srgbClr val="000000"/>
                </a:solidFill>
              </a:rPr>
              <a:t>BRANCHES ARE SEPARATE</a:t>
            </a:r>
          </a:p>
        </p:txBody>
      </p:sp>
    </p:spTree>
    <p:extLst>
      <p:ext uri="{BB962C8B-B14F-4D97-AF65-F5344CB8AC3E}">
        <p14:creationId xmlns:p14="http://schemas.microsoft.com/office/powerpoint/2010/main" val="903446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0A5B4E-9585-497C-953A-204E8660A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PARLIAMENTARY DEMOCRACY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0D5F36-5EDE-4809-B065-42FF52A772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9349" y="2340550"/>
            <a:ext cx="3661831" cy="21970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956A8-D263-4AE9-B664-F3570181E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GOV’T WHERE CITIZENS VOTE FOR REPRESENTATIVES</a:t>
            </a:r>
          </a:p>
          <a:p>
            <a:r>
              <a:rPr lang="en-US" sz="2000">
                <a:solidFill>
                  <a:srgbClr val="000000"/>
                </a:solidFill>
              </a:rPr>
              <a:t>USUALLY HAS A PARLIAMENT/PRIME </a:t>
            </a:r>
            <a:r>
              <a:rPr lang="en-US" sz="2000" dirty="0">
                <a:solidFill>
                  <a:srgbClr val="000000"/>
                </a:solidFill>
              </a:rPr>
              <a:t>MINISTER</a:t>
            </a:r>
            <a:endParaRPr lang="en-US" sz="2000" dirty="0">
              <a:solidFill>
                <a:srgbClr val="000000"/>
              </a:solidFill>
              <a:cs typeface="Calibri"/>
            </a:endParaRPr>
          </a:p>
          <a:p>
            <a:r>
              <a:rPr lang="en-US" sz="2000">
                <a:solidFill>
                  <a:srgbClr val="000000"/>
                </a:solidFill>
              </a:rPr>
              <a:t>REPRESENTATIVES PICK HEAD OF GOVERNMENT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520CF-C869-463A-8152-3DEC3BF09483}"/>
              </a:ext>
            </a:extLst>
          </p:cNvPr>
          <p:cNvSpPr txBox="1"/>
          <p:nvPr/>
        </p:nvSpPr>
        <p:spPr>
          <a:xfrm>
            <a:off x="1904363" y="4337593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lemattjuste.wordpress.com/2014/09/21/parliament-by-party-vot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83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332</Words>
  <Application>Microsoft Office PowerPoint</Application>
  <PresentationFormat>Widescreen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GOVERNMENT</vt:lpstr>
      <vt:lpstr>Head of Government   </vt:lpstr>
      <vt:lpstr>Head of State</vt:lpstr>
      <vt:lpstr>AUTOCRACY       </vt:lpstr>
      <vt:lpstr>DICTATORSHIP</vt:lpstr>
      <vt:lpstr>OLIGARCHY </vt:lpstr>
      <vt:lpstr>DEMOCRACY </vt:lpstr>
      <vt:lpstr>PRESIDENTIAL DEOMOCRACY </vt:lpstr>
      <vt:lpstr>PARLIAMENTARY DEMOCRACY</vt:lpstr>
      <vt:lpstr>CONSTITUTIONAL MONARCHY </vt:lpstr>
      <vt:lpstr>REPUBLIC</vt:lpstr>
      <vt:lpstr>FEDERAL GOVERNMENT</vt:lpstr>
      <vt:lpstr>EXECUTIVE BRANCH</vt:lpstr>
      <vt:lpstr>JUDICIAL BRANCH</vt:lpstr>
      <vt:lpstr>LEGISLATIVE BRANCH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AUTOCRACY</dc:title>
  <dc:creator>Suggs, Megan</dc:creator>
  <cp:lastModifiedBy>Hayes, Angelique</cp:lastModifiedBy>
  <cp:revision>32</cp:revision>
  <dcterms:created xsi:type="dcterms:W3CDTF">2018-10-11T19:44:51Z</dcterms:created>
  <dcterms:modified xsi:type="dcterms:W3CDTF">2018-10-12T15:44:40Z</dcterms:modified>
</cp:coreProperties>
</file>