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0" r:id="rId17"/>
    <p:sldId id="271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4/27/2019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bwWW3sbk4E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KVJv3EwbQq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839A1C-34CB-4C3C-8531-CA67525FDE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E5E955-B36E-4BCE-9431-2916A8D2AF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032918"/>
            <a:ext cx="5452533" cy="4792165"/>
          </a:xfrm>
          <a:effectLst/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600"/>
              <a:t>HISTORY OF LATIN AMERICA: Recovery Slides</a:t>
            </a:r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FAC94EAF-F7F7-4727-AE69-A7036B4A51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1DC3F7-8BFC-4589-9FC7-1813099ED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2281574"/>
            <a:ext cx="3994015" cy="2294852"/>
          </a:xfrm>
          <a:effectLst/>
        </p:spPr>
        <p:txBody>
          <a:bodyPr anchor="ctr">
            <a:normAutofit/>
          </a:bodyPr>
          <a:lstStyle/>
          <a:p>
            <a:pPr algn="ctr"/>
            <a:r>
              <a:rPr lang="en-US" sz="2800"/>
              <a:t>Use these slides to complete your recovery packet. </a:t>
            </a:r>
          </a:p>
        </p:txBody>
      </p:sp>
    </p:spTree>
    <p:extLst>
      <p:ext uri="{BB962C8B-B14F-4D97-AF65-F5344CB8AC3E}">
        <p14:creationId xmlns:p14="http://schemas.microsoft.com/office/powerpoint/2010/main" val="3900435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4EDDD7-0E2E-4C5C-BB6A-4631004737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 t="2615" r="-2" b="19739"/>
          <a:stretch/>
        </p:blipFill>
        <p:spPr>
          <a:xfrm>
            <a:off x="6108700" y="-1"/>
            <a:ext cx="6094450" cy="6858001"/>
          </a:xfrm>
          <a:prstGeom prst="rect">
            <a:avLst/>
          </a:prstGeom>
        </p:spPr>
      </p:pic>
      <p:sp>
        <p:nvSpPr>
          <p:cNvPr id="9" name="Freeform 16">
            <a:extLst>
              <a:ext uri="{FF2B5EF4-FFF2-40B4-BE49-F238E27FC236}">
                <a16:creationId xmlns:a16="http://schemas.microsoft.com/office/drawing/2014/main" id="{90814A6D-51DC-4E3F-B3C1-B4B7517F17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69132F-0627-4F72-9A53-B32CFF7EE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070100" cy="15594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FIDEL CASTRO AND THE CUBAN REVOLUTION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6EC1D-56C3-41D5-B344-C50C0AB58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13000"/>
            <a:ext cx="5055923" cy="3632200"/>
          </a:xfrm>
        </p:spPr>
        <p:txBody>
          <a:bodyPr>
            <a:normAutofit/>
          </a:bodyPr>
          <a:lstStyle/>
          <a:p>
            <a:r>
              <a:rPr lang="en-US"/>
              <a:t>In 1959, Fidel Castro overthrew Batista.</a:t>
            </a:r>
          </a:p>
          <a:p>
            <a:r>
              <a:rPr lang="en-US"/>
              <a:t>He made himself dictator of Cuba.</a:t>
            </a:r>
          </a:p>
          <a:p>
            <a:r>
              <a:rPr lang="en-US"/>
              <a:t>He made Cuba a communist country. </a:t>
            </a:r>
          </a:p>
        </p:txBody>
      </p:sp>
    </p:spTree>
    <p:extLst>
      <p:ext uri="{BB962C8B-B14F-4D97-AF65-F5344CB8AC3E}">
        <p14:creationId xmlns:p14="http://schemas.microsoft.com/office/powerpoint/2010/main" val="1952665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40F547-7206-4401-94FB-F8421915D8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34597B-3E35-46C6-A51D-D46EECAA21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/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1DD161-625B-4FDC-B1AF-52E631F4B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 dirty="0"/>
              <a:t>COMMUNIST CUBA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A32CA-E240-4F6C-B234-CA6EB6621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>
            <a:normAutofit/>
          </a:bodyPr>
          <a:lstStyle/>
          <a:p>
            <a:r>
              <a:rPr lang="en-US" sz="2800" b="1" dirty="0"/>
              <a:t>After Cuba became a communist country, many things got worse for citizens.</a:t>
            </a:r>
          </a:p>
          <a:p>
            <a:r>
              <a:rPr lang="en-US" sz="2800" b="1" dirty="0"/>
              <a:t>Castro’s communist government gave citizens less freedoms (no longer had right to protest). Churches closed and farms, factories, and businesses now all belonged to the government. </a:t>
            </a:r>
          </a:p>
          <a:p>
            <a:r>
              <a:rPr lang="en-US" sz="2800" b="1" dirty="0"/>
              <a:t>Also, the government controlled all news sources.</a:t>
            </a:r>
          </a:p>
        </p:txBody>
      </p:sp>
    </p:spTree>
    <p:extLst>
      <p:ext uri="{BB962C8B-B14F-4D97-AF65-F5344CB8AC3E}">
        <p14:creationId xmlns:p14="http://schemas.microsoft.com/office/powerpoint/2010/main" val="2321940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B7EF4C2-75F1-4FC6-BCD3-A8CD225783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3F5BE6B9-337C-447C-94E2-64943BC51B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9112A8-046B-4C1B-8CC6-C8CBBE75F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039035" cy="1559412"/>
          </a:xfrm>
        </p:spPr>
        <p:txBody>
          <a:bodyPr>
            <a:normAutofit/>
          </a:bodyPr>
          <a:lstStyle/>
          <a:p>
            <a:r>
              <a:rPr lang="en-US" dirty="0"/>
              <a:t>THE BAY OF PIGS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2309F-7807-4361-BEE9-1B2AE9516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13000"/>
            <a:ext cx="5016259" cy="3632200"/>
          </a:xfrm>
        </p:spPr>
        <p:txBody>
          <a:bodyPr>
            <a:normAutofit/>
          </a:bodyPr>
          <a:lstStyle/>
          <a:p>
            <a:r>
              <a:rPr lang="en-US"/>
              <a:t>The CIA created a plan to arm exiled Cubans in Florida (with the help of unhappy Cuban citizens) to overthrow Castro in 1961. </a:t>
            </a:r>
          </a:p>
          <a:p>
            <a:r>
              <a:rPr lang="en-US"/>
              <a:t>The event was a huge disaster- plan was intercepted by Castro and invaders were captured.</a:t>
            </a:r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FCC6AAD6-C5D0-4268-BC59-11C58BCB6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80BE6A-C057-4FC1-8592-11C3B435C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517" y="2125527"/>
            <a:ext cx="3832042" cy="259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25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007BDBEC-EC36-4734-B516-663EEBCD52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888B4357-0429-4651-AF18-8561664DCA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BBBBA3-5C84-465B-A6E9-8AB092B50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47188"/>
            <a:ext cx="3413084" cy="1559412"/>
          </a:xfrm>
        </p:spPr>
        <p:txBody>
          <a:bodyPr>
            <a:normAutofit/>
          </a:bodyPr>
          <a:lstStyle/>
          <a:p>
            <a:r>
              <a:rPr lang="en-US" sz="3200"/>
              <a:t>THE CUBAN MISSILE CRISIS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013DF-EA21-471E-800C-B054E3FA8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3404372" cy="3632200"/>
          </a:xfrm>
        </p:spPr>
        <p:txBody>
          <a:bodyPr>
            <a:normAutofit/>
          </a:bodyPr>
          <a:lstStyle/>
          <a:p>
            <a:r>
              <a:rPr lang="en-US" sz="2000" dirty="0"/>
              <a:t>During the Cold War in 1962, US planes spotted a secret Soviet missile-launching base in Cuba that was a threat to the United States.</a:t>
            </a:r>
          </a:p>
          <a:p>
            <a:r>
              <a:rPr lang="en-US" sz="2000" dirty="0"/>
              <a:t>Check out this video </a:t>
            </a:r>
            <a:r>
              <a:rPr lang="en-US" sz="2000" dirty="0">
                <a:hlinkClick r:id="rId2"/>
              </a:rPr>
              <a:t>https://www.youtube.com/watch?v=bwWW3sbk4EU</a:t>
            </a:r>
            <a:r>
              <a:rPr lang="en-US" sz="2000" dirty="0"/>
              <a:t> </a:t>
            </a:r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86558211-00D9-48F0-AE94-B95B152827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D01457-8942-40C7-9555-80C62D5F0A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749" b="-2"/>
          <a:stretch/>
        </p:blipFill>
        <p:spPr>
          <a:xfrm>
            <a:off x="5603706" y="1258529"/>
            <a:ext cx="5638853" cy="433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88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1">
            <a:extLst>
              <a:ext uri="{FF2B5EF4-FFF2-40B4-BE49-F238E27FC236}">
                <a16:creationId xmlns:a16="http://schemas.microsoft.com/office/drawing/2014/main" id="{5940F547-7206-4401-94FB-F8421915D8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EF9945-2516-4921-A7CE-3FF5167E6E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/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BBBBA3-5C84-465B-A6E9-8AB092B50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 dirty="0"/>
              <a:t>THE CUBAN MISSILE CRISIS- RESOLVED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013DF-EA21-471E-800C-B054E3FA8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>
            <a:normAutofit/>
          </a:bodyPr>
          <a:lstStyle/>
          <a:p>
            <a:r>
              <a:rPr lang="en-US" sz="2800" dirty="0"/>
              <a:t>Eventually, The US agreed not to invade Cuba and to removes its missiles from Turkey. The Soviet Union agreed to remove its missiles from Cuba.</a:t>
            </a:r>
          </a:p>
        </p:txBody>
      </p:sp>
    </p:spTree>
    <p:extLst>
      <p:ext uri="{BB962C8B-B14F-4D97-AF65-F5344CB8AC3E}">
        <p14:creationId xmlns:p14="http://schemas.microsoft.com/office/powerpoint/2010/main" val="1102774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AD21EC9-9707-4723-8447-0D7FA381BA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AABA95AA-8869-4123-BB01-8C85EFDF54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F22469-8580-4CE2-A6B5-A8FD9B5D1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47188"/>
            <a:ext cx="3413084" cy="1559412"/>
          </a:xfrm>
        </p:spPr>
        <p:txBody>
          <a:bodyPr>
            <a:normAutofit/>
          </a:bodyPr>
          <a:lstStyle/>
          <a:p>
            <a:r>
              <a:rPr lang="en-US" sz="3200"/>
              <a:t>THE EMBARGO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F6253-34D0-4664-AA84-D089A4D71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3404372" cy="3632200"/>
          </a:xfrm>
        </p:spPr>
        <p:txBody>
          <a:bodyPr>
            <a:normAutofit/>
          </a:bodyPr>
          <a:lstStyle/>
          <a:p>
            <a:r>
              <a:rPr lang="en-US" sz="1600" dirty="0"/>
              <a:t>As a result of tensions with Cuba, the US placed an EMBARGO on all Cuban imports.</a:t>
            </a:r>
          </a:p>
          <a:p>
            <a:r>
              <a:rPr lang="en-US" sz="1600" dirty="0"/>
              <a:t>An EMBARGO is a full stop to all trade. </a:t>
            </a:r>
          </a:p>
          <a:p>
            <a:r>
              <a:rPr lang="en-US" sz="1600" dirty="0"/>
              <a:t>The EMBARGO was intended to hurt Cuba’s economy and put political pressure on them to change their communist government.</a:t>
            </a:r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68102155-1621-4AE4-8DD3-7730E2FFD7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75CAC7-77EB-4BC8-9B5A-64E0973FA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706" y="1270615"/>
            <a:ext cx="5638853" cy="430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10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07BDBEC-EC36-4734-B516-663EEBCD52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888B4357-0429-4651-AF18-8561664DCA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40993-B236-479A-8EDA-9698AC3E1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47188"/>
            <a:ext cx="3413084" cy="1559412"/>
          </a:xfrm>
        </p:spPr>
        <p:txBody>
          <a:bodyPr>
            <a:normAutofit/>
          </a:bodyPr>
          <a:lstStyle/>
          <a:p>
            <a:r>
              <a:rPr lang="en-US" sz="3200"/>
              <a:t>US-CUBA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29961-8461-4FCA-9268-F232C9897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3404372" cy="3632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The United States and Cuba’s relationship has improved in recent years.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2009: The US removed obstacles for family travel to Cuba from the US.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2015: The US and Cuba reopened embassies in each other's capital capitals.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2016: The US eased trade restrictions with Cuba.</a:t>
            </a:r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86558211-00D9-48F0-AE94-B95B152827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BBF545-4F3E-43AB-B42B-78C9A1FE51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51" r="-2" b="-2"/>
          <a:stretch/>
        </p:blipFill>
        <p:spPr>
          <a:xfrm>
            <a:off x="5603706" y="1258529"/>
            <a:ext cx="5638853" cy="433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02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007BDBEC-EC36-4734-B516-663EEBCD52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888B4357-0429-4651-AF18-8561664DCA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AB2601-A3DF-4D34-ABA4-946B42C1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47188"/>
            <a:ext cx="3413084" cy="1559412"/>
          </a:xfrm>
        </p:spPr>
        <p:txBody>
          <a:bodyPr>
            <a:normAutofit/>
          </a:bodyPr>
          <a:lstStyle/>
          <a:p>
            <a:r>
              <a:rPr lang="en-US" sz="3200"/>
              <a:t>MODERN ISSUES IN LATIN AMERICA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7627F-DBD0-4B2E-B996-63C22A91F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3404372" cy="3632200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/>
              <a:t>Three of the biggest issues facing Latin American countries today are:</a:t>
            </a:r>
          </a:p>
          <a:p>
            <a:pPr lvl="1"/>
            <a:r>
              <a:rPr lang="en-US" sz="2000" dirty="0"/>
              <a:t>Poverty</a:t>
            </a:r>
          </a:p>
          <a:p>
            <a:pPr lvl="1"/>
            <a:r>
              <a:rPr lang="en-US" sz="2000" dirty="0"/>
              <a:t>Dictators</a:t>
            </a:r>
          </a:p>
          <a:p>
            <a:pPr lvl="1"/>
            <a:r>
              <a:rPr lang="en-US" sz="2000" dirty="0"/>
              <a:t>Drug Cartels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Because of these issues, many people immigrate to other areas of the world in search of a better life. </a:t>
            </a:r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86558211-00D9-48F0-AE94-B95B152827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817741-F99D-4C9F-B2D6-CF6D31DDA6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1222"/>
          <a:stretch/>
        </p:blipFill>
        <p:spPr>
          <a:xfrm>
            <a:off x="5603706" y="1258529"/>
            <a:ext cx="5638853" cy="433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44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36EBA4-590B-4650-9B0F-AADFC00FF4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 l="5373" r="4635"/>
          <a:stretch/>
        </p:blipFill>
        <p:spPr>
          <a:xfrm>
            <a:off x="6108700" y="-1"/>
            <a:ext cx="6094450" cy="6858001"/>
          </a:xfrm>
          <a:prstGeom prst="rect">
            <a:avLst/>
          </a:prstGeom>
        </p:spPr>
      </p:pic>
      <p:sp>
        <p:nvSpPr>
          <p:cNvPr id="9" name="Freeform 16">
            <a:extLst>
              <a:ext uri="{FF2B5EF4-FFF2-40B4-BE49-F238E27FC236}">
                <a16:creationId xmlns:a16="http://schemas.microsoft.com/office/drawing/2014/main" id="{90814A6D-51DC-4E3F-B3C1-B4B7517F17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7DFE23-D4D9-4738-B0D5-89C30098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070100" cy="1559412"/>
          </a:xfrm>
        </p:spPr>
        <p:txBody>
          <a:bodyPr>
            <a:normAutofit/>
          </a:bodyPr>
          <a:lstStyle/>
          <a:p>
            <a:r>
              <a:rPr lang="en-US" dirty="0"/>
              <a:t>Literacy Rate and Poverty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1CDC0-1047-4E27-983A-48D0B8A5E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13000"/>
            <a:ext cx="5055923" cy="3632200"/>
          </a:xfrm>
        </p:spPr>
        <p:txBody>
          <a:bodyPr>
            <a:normAutofit/>
          </a:bodyPr>
          <a:lstStyle/>
          <a:p>
            <a:r>
              <a:rPr lang="en-US" dirty="0"/>
              <a:t>Literacy rate means the amount of people in a country who can read and write.</a:t>
            </a:r>
          </a:p>
          <a:p>
            <a:r>
              <a:rPr lang="en-US" dirty="0"/>
              <a:t>Poverty rate means the amount of people in a country who struggle to provide basic necessities- food, clothing, shelter. </a:t>
            </a:r>
          </a:p>
          <a:p>
            <a:r>
              <a:rPr lang="en-US" dirty="0"/>
              <a:t>When poverty rate is high, literacy rate tends to be low. </a:t>
            </a:r>
          </a:p>
        </p:txBody>
      </p:sp>
    </p:spTree>
    <p:extLst>
      <p:ext uri="{BB962C8B-B14F-4D97-AF65-F5344CB8AC3E}">
        <p14:creationId xmlns:p14="http://schemas.microsoft.com/office/powerpoint/2010/main" val="909012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id="{E5A10C92-5805-4C39-9BF6-507F3B9661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A45BCB-B597-4DD9-8E50-E0D93A945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2" y="639097"/>
            <a:ext cx="4961534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WHERE IS LATIN AMERICA?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C54B5-856D-4577-8E99-CC2330EC8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1" y="5280847"/>
            <a:ext cx="4961535" cy="78565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All of South America, all of Central America, all of the islands in the Caribbean, and Mexico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5F2A40-56A6-4776-8AFA-5DC179AE22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420"/>
          <a:stretch/>
        </p:blipFill>
        <p:spPr>
          <a:xfrm>
            <a:off x="6100916" y="10"/>
            <a:ext cx="609108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67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AD21EC9-9707-4723-8447-0D7FA381BA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AABA95AA-8869-4123-BB01-8C85EFDF54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49408-CB2E-4465-8692-A65BD884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47188"/>
            <a:ext cx="3413084" cy="1559412"/>
          </a:xfrm>
        </p:spPr>
        <p:txBody>
          <a:bodyPr>
            <a:normAutofit/>
          </a:bodyPr>
          <a:lstStyle/>
          <a:p>
            <a:r>
              <a:rPr lang="en-US" sz="3200"/>
              <a:t>THE COLOMBIAN EXCHANGE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83706A-A4C9-49B8-9ECB-DD92C787C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3404372" cy="3632200"/>
          </a:xfrm>
        </p:spPr>
        <p:txBody>
          <a:bodyPr>
            <a:normAutofit fontScale="92500"/>
          </a:bodyPr>
          <a:lstStyle/>
          <a:p>
            <a:r>
              <a:rPr lang="en-US" dirty="0"/>
              <a:t>The movements of plants, animals, goods, people, diseases, and ideas between the Old World and the New World across the Atlantic Ocean.</a:t>
            </a:r>
          </a:p>
          <a:p>
            <a:r>
              <a:rPr lang="en-US" dirty="0"/>
              <a:t>The Colombian Exchange began in the 15</a:t>
            </a:r>
            <a:r>
              <a:rPr lang="en-US" baseline="30000" dirty="0"/>
              <a:t>th</a:t>
            </a:r>
            <a:r>
              <a:rPr lang="en-US" dirty="0"/>
              <a:t> century.</a:t>
            </a:r>
          </a:p>
          <a:p>
            <a:r>
              <a:rPr lang="en-US" dirty="0"/>
              <a:t>Check out this YouTube video:  </a:t>
            </a:r>
            <a:r>
              <a:rPr lang="en-US" dirty="0">
                <a:hlinkClick r:id="rId2"/>
              </a:rPr>
              <a:t>https://www.youtube.com/watch?v=KVJv3EwbQqs</a:t>
            </a:r>
            <a:r>
              <a:rPr lang="en-US" dirty="0"/>
              <a:t> </a:t>
            </a:r>
          </a:p>
          <a:p>
            <a:endParaRPr lang="en-US" sz="1600" dirty="0"/>
          </a:p>
        </p:txBody>
      </p:sp>
      <p:sp>
        <p:nvSpPr>
          <p:cNvPr id="16" name="Rounded Rectangle 17">
            <a:extLst>
              <a:ext uri="{FF2B5EF4-FFF2-40B4-BE49-F238E27FC236}">
                <a16:creationId xmlns:a16="http://schemas.microsoft.com/office/drawing/2014/main" id="{68102155-1621-4AE4-8DD3-7730E2FFD7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CC47F5-DA56-4371-B6EE-8D574B24B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706" y="1943432"/>
            <a:ext cx="5638853" cy="296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94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950D42-C495-47E8-9BA6-9CAA514EAB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 l="3553" r="7580"/>
          <a:stretch/>
        </p:blipFill>
        <p:spPr>
          <a:xfrm>
            <a:off x="6108700" y="-1"/>
            <a:ext cx="6094450" cy="6858001"/>
          </a:xfrm>
          <a:prstGeom prst="rect">
            <a:avLst/>
          </a:prstGeom>
        </p:spPr>
      </p:pic>
      <p:sp>
        <p:nvSpPr>
          <p:cNvPr id="9" name="Freeform 16">
            <a:extLst>
              <a:ext uri="{FF2B5EF4-FFF2-40B4-BE49-F238E27FC236}">
                <a16:creationId xmlns:a16="http://schemas.microsoft.com/office/drawing/2014/main" id="{90814A6D-51DC-4E3F-B3C1-B4B7517F17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CC316-4645-4963-8FE2-78B8C8EC6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070100" cy="15594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THE COLOMBIAN EXCHANGE: EFFECT ON NATIVE AMERICANS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A173A-94D8-4708-9F37-03908199D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13000"/>
            <a:ext cx="5055923" cy="36322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Native Americans were used as the first slaves in Latin America. </a:t>
            </a:r>
          </a:p>
          <a:p>
            <a:r>
              <a:rPr lang="en-US" sz="2000" dirty="0"/>
              <a:t>Native Americans were easily defeated by Europeans because Europeans had advanced weapons and technology.</a:t>
            </a:r>
          </a:p>
          <a:p>
            <a:r>
              <a:rPr lang="en-US" sz="2000" dirty="0"/>
              <a:t>Additionally, many natives died due to diseases like measles, malaria, smallpox and typhus brought to the New World by Europeans. Native Americans had no immunities to these diseases. </a:t>
            </a:r>
          </a:p>
        </p:txBody>
      </p:sp>
    </p:spTree>
    <p:extLst>
      <p:ext uri="{BB962C8B-B14F-4D97-AF65-F5344CB8AC3E}">
        <p14:creationId xmlns:p14="http://schemas.microsoft.com/office/powerpoint/2010/main" val="672482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B7EF4C2-75F1-4FC6-BCD3-A8CD225783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3F5BE6B9-337C-447C-94E2-64943BC51B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CF59CE-BE12-4911-9E05-C7B3B5E4C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039035" cy="1559412"/>
          </a:xfrm>
        </p:spPr>
        <p:txBody>
          <a:bodyPr>
            <a:normAutofit/>
          </a:bodyPr>
          <a:lstStyle/>
          <a:p>
            <a:r>
              <a:rPr lang="en-US" dirty="0"/>
              <a:t>AFRICAN SLAVERY IN LATIN AMERICA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32F0E-7770-4737-BF87-59C4AD89B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13000"/>
            <a:ext cx="5016259" cy="3632200"/>
          </a:xfrm>
        </p:spPr>
        <p:txBody>
          <a:bodyPr>
            <a:normAutofit/>
          </a:bodyPr>
          <a:lstStyle/>
          <a:p>
            <a:r>
              <a:rPr lang="en-US"/>
              <a:t>After enslaved native people died, Europeans began bringing slaves to the new world from West Africa. </a:t>
            </a:r>
          </a:p>
          <a:p>
            <a:r>
              <a:rPr lang="en-US"/>
              <a:t>Slaves were used in the farming and mining industries.</a:t>
            </a:r>
          </a:p>
          <a:p>
            <a:r>
              <a:rPr lang="en-US"/>
              <a:t>As a result of the Transatlantic Slave Trade, 80-90% of the population of Latin America was enslaved people. </a:t>
            </a:r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FCC6AAD6-C5D0-4268-BC59-11C58BCB6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A08F8A-75DA-4A2F-8B30-F153D78D2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517" y="1363394"/>
            <a:ext cx="3832042" cy="412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44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4F7BF-20DE-49C3-B06A-F7F6E64B2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359921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AFRICAN SLAVERY IN LATIN AMERICA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63559-6199-4151-99BC-14440E3A6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5351209" cy="3636511"/>
          </a:xfrm>
        </p:spPr>
        <p:txBody>
          <a:bodyPr>
            <a:normAutofit/>
          </a:bodyPr>
          <a:lstStyle/>
          <a:p>
            <a:r>
              <a:rPr lang="en-US"/>
              <a:t>Conditions on ships transporting slaves were unsanitary.</a:t>
            </a:r>
          </a:p>
          <a:p>
            <a:r>
              <a:rPr lang="en-US"/>
              <a:t>25% of enslaved people died during the voyage to the New World. </a:t>
            </a:r>
          </a:p>
          <a:p>
            <a:r>
              <a:rPr lang="en-US"/>
              <a:t>Most slaves were sent to work in Brazil and the Caribbean Islands.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29D6AF62-D958-4235-B1F5-7CE0E65569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898" y="0"/>
            <a:ext cx="571305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7">
            <a:extLst>
              <a:ext uri="{FF2B5EF4-FFF2-40B4-BE49-F238E27FC236}">
                <a16:creationId xmlns:a16="http://schemas.microsoft.com/office/drawing/2014/main" id="{5E87C0A4-8E75-4942-A5BE-28699422A9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59A715-F5DB-4375-AB75-9C5DCC13D1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90" r="29863"/>
          <a:stretch/>
        </p:blipFill>
        <p:spPr>
          <a:xfrm>
            <a:off x="7410517" y="1258529"/>
            <a:ext cx="3832042" cy="433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06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8A92A8-40A8-4D55-98C1-23BAB3F64B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 l="5706" r="5428"/>
          <a:stretch/>
        </p:blipFill>
        <p:spPr>
          <a:xfrm>
            <a:off x="6108700" y="-1"/>
            <a:ext cx="6094450" cy="6858001"/>
          </a:xfrm>
          <a:prstGeom prst="rect">
            <a:avLst/>
          </a:prstGeom>
        </p:spPr>
      </p:pic>
      <p:sp>
        <p:nvSpPr>
          <p:cNvPr id="17" name="Freeform 16">
            <a:extLst>
              <a:ext uri="{FF2B5EF4-FFF2-40B4-BE49-F238E27FC236}">
                <a16:creationId xmlns:a16="http://schemas.microsoft.com/office/drawing/2014/main" id="{90814A6D-51DC-4E3F-B3C1-B4B7517F17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D455A9-4882-4666-A1EC-9FB4FBFF4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070100" cy="1559412"/>
          </a:xfrm>
        </p:spPr>
        <p:txBody>
          <a:bodyPr>
            <a:normAutofit fontScale="90000"/>
          </a:bodyPr>
          <a:lstStyle/>
          <a:p>
            <a:r>
              <a:rPr lang="en-US" dirty="0"/>
              <a:t>LATIN AMERICAN CULTURE: INFLUENCE BY EUROPEANS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4428A-C006-43E6-B318-4C91BFB60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13000"/>
            <a:ext cx="5055923" cy="36322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Europeans brought new culture to the New World that is still prevalent today.</a:t>
            </a:r>
          </a:p>
          <a:p>
            <a:r>
              <a:rPr lang="en-US" sz="2400" dirty="0"/>
              <a:t>Primary Religion- Catholic Christianity</a:t>
            </a:r>
          </a:p>
          <a:p>
            <a:r>
              <a:rPr lang="en-US" sz="2400" dirty="0"/>
              <a:t>Primary Languages- Spanish and Portuguese</a:t>
            </a:r>
          </a:p>
          <a:p>
            <a:r>
              <a:rPr lang="en-US" sz="2400" dirty="0"/>
              <a:t>Brazil’s official language: Portuguese, because the area was colonized by explorers from Portugal.</a:t>
            </a:r>
          </a:p>
        </p:txBody>
      </p:sp>
    </p:spTree>
    <p:extLst>
      <p:ext uri="{BB962C8B-B14F-4D97-AF65-F5344CB8AC3E}">
        <p14:creationId xmlns:p14="http://schemas.microsoft.com/office/powerpoint/2010/main" val="790279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CFA513-A04F-441A-B1AB-2CFFD12DE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 l="597" r="2015"/>
          <a:stretch/>
        </p:blipFill>
        <p:spPr>
          <a:xfrm>
            <a:off x="6108700" y="-1"/>
            <a:ext cx="6094450" cy="6858001"/>
          </a:xfrm>
          <a:prstGeom prst="rect">
            <a:avLst/>
          </a:prstGeom>
        </p:spPr>
      </p:pic>
      <p:sp>
        <p:nvSpPr>
          <p:cNvPr id="9" name="Freeform 16">
            <a:extLst>
              <a:ext uri="{FF2B5EF4-FFF2-40B4-BE49-F238E27FC236}">
                <a16:creationId xmlns:a16="http://schemas.microsoft.com/office/drawing/2014/main" id="{90814A6D-51DC-4E3F-B3C1-B4B7517F17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A657CC-FC46-4F0A-988E-72D34A8DD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070100" cy="15594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LATIN AMERICAN CULTURE: INFLUENCE BY AFRICANS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1D0D7-E437-420A-9810-73E3EBC55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13000"/>
            <a:ext cx="5055923" cy="3632200"/>
          </a:xfrm>
        </p:spPr>
        <p:txBody>
          <a:bodyPr>
            <a:normAutofit/>
          </a:bodyPr>
          <a:lstStyle/>
          <a:p>
            <a:r>
              <a:rPr lang="en-US" sz="2400" dirty="0"/>
              <a:t>Because of the history of slavery, many Latin American people have ancestors from Africa. </a:t>
            </a:r>
          </a:p>
          <a:p>
            <a:r>
              <a:rPr lang="en-US" sz="2400" dirty="0"/>
              <a:t>Intermarriage between Africans, Europeans, and Native Americans lead to new cultures being created. </a:t>
            </a:r>
          </a:p>
        </p:txBody>
      </p:sp>
    </p:spTree>
    <p:extLst>
      <p:ext uri="{BB962C8B-B14F-4D97-AF65-F5344CB8AC3E}">
        <p14:creationId xmlns:p14="http://schemas.microsoft.com/office/powerpoint/2010/main" val="3499602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B7EF4C2-75F1-4FC6-BCD3-A8CD225783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3F5BE6B9-337C-447C-94E2-64943BC51B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5F0BF5-6E2A-4C13-9C94-9E27F176A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039035" cy="1559412"/>
          </a:xfrm>
        </p:spPr>
        <p:txBody>
          <a:bodyPr>
            <a:normAutofit/>
          </a:bodyPr>
          <a:lstStyle/>
          <a:p>
            <a:r>
              <a:rPr lang="en-US" sz="3700"/>
              <a:t>CUBA BEFORE THE CUBAN REVOLUTION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A904A-4520-4FF3-B1D4-F41439EAC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13000"/>
            <a:ext cx="5016259" cy="3632200"/>
          </a:xfrm>
        </p:spPr>
        <p:txBody>
          <a:bodyPr>
            <a:normAutofit/>
          </a:bodyPr>
          <a:lstStyle/>
          <a:p>
            <a:r>
              <a:rPr lang="en-US"/>
              <a:t>Before the Cuban Revolution, Cuba was lead by Fulgencio Batista. </a:t>
            </a:r>
          </a:p>
          <a:p>
            <a:r>
              <a:rPr lang="en-US"/>
              <a:t>Many Cubans were unhappy under Batista because of social and economic problems like poor healthcare, poor education, and high poverty levels. </a:t>
            </a:r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FCC6AAD6-C5D0-4268-BC59-11C58BCB6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C4D93B-61BA-4F4E-B81D-B65C43B06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298" y="1258529"/>
            <a:ext cx="3258479" cy="433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28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150</TotalTime>
  <Words>799</Words>
  <Application>Microsoft Office PowerPoint</Application>
  <PresentationFormat>Widescreen</PresentationFormat>
  <Paragraphs>67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Century Gothic</vt:lpstr>
      <vt:lpstr>Wingdings 2</vt:lpstr>
      <vt:lpstr>Quotable</vt:lpstr>
      <vt:lpstr>HISTORY OF LATIN AMERICA: Recovery Slides</vt:lpstr>
      <vt:lpstr>WHERE IS LATIN AMERICA?</vt:lpstr>
      <vt:lpstr>THE COLOMBIAN EXCHANGE</vt:lpstr>
      <vt:lpstr>THE COLOMBIAN EXCHANGE: EFFECT ON NATIVE AMERICANS</vt:lpstr>
      <vt:lpstr>AFRICAN SLAVERY IN LATIN AMERICA</vt:lpstr>
      <vt:lpstr>AFRICAN SLAVERY IN LATIN AMERICA</vt:lpstr>
      <vt:lpstr>LATIN AMERICAN CULTURE: INFLUENCE BY EUROPEANS</vt:lpstr>
      <vt:lpstr>LATIN AMERICAN CULTURE: INFLUENCE BY AFRICANS</vt:lpstr>
      <vt:lpstr>CUBA BEFORE THE CUBAN REVOLUTION</vt:lpstr>
      <vt:lpstr>FIDEL CASTRO AND THE CUBAN REVOLUTION</vt:lpstr>
      <vt:lpstr>COMMUNIST CUBA</vt:lpstr>
      <vt:lpstr>THE BAY OF PIGS</vt:lpstr>
      <vt:lpstr>THE CUBAN MISSILE CRISIS</vt:lpstr>
      <vt:lpstr>THE CUBAN MISSILE CRISIS- RESOLVED</vt:lpstr>
      <vt:lpstr>THE EMBARGO</vt:lpstr>
      <vt:lpstr>US-CUBA RELATIONS</vt:lpstr>
      <vt:lpstr>MODERN ISSUES IN LATIN AMERICA</vt:lpstr>
      <vt:lpstr>Literacy Rate and Poverty Rate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LATIN AMERICA: Recovery Slides</dc:title>
  <dc:creator>Scoggins, Emily L</dc:creator>
  <cp:lastModifiedBy>Scoggins, Emily L</cp:lastModifiedBy>
  <cp:revision>8</cp:revision>
  <dcterms:created xsi:type="dcterms:W3CDTF">2019-04-27T23:06:02Z</dcterms:created>
  <dcterms:modified xsi:type="dcterms:W3CDTF">2019-04-28T01:36:03Z</dcterms:modified>
</cp:coreProperties>
</file>