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6BF4E5-B74C-4FAA-91FD-DD8D4E0DDC32}" type="doc">
      <dgm:prSet loTypeId="urn:microsoft.com/office/officeart/2016/7/layout/RepeatingBendingProcessNew" loCatId="process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0F4D9C8-030B-453B-9D4A-39BC66B95E6A}">
      <dgm:prSet/>
      <dgm:spPr/>
      <dgm:t>
        <a:bodyPr/>
        <a:lstStyle/>
        <a:p>
          <a:r>
            <a:rPr lang="en-US"/>
            <a:t>DEFINE (P 31)</a:t>
          </a:r>
        </a:p>
      </dgm:t>
    </dgm:pt>
    <dgm:pt modelId="{F93F522A-DD16-4D12-ADD9-E57EA7E95453}" type="parTrans" cxnId="{BFF76D1F-52E9-42E7-A1B9-94739C46CD6C}">
      <dgm:prSet/>
      <dgm:spPr/>
      <dgm:t>
        <a:bodyPr/>
        <a:lstStyle/>
        <a:p>
          <a:endParaRPr lang="en-US"/>
        </a:p>
      </dgm:t>
    </dgm:pt>
    <dgm:pt modelId="{73635688-64FE-4675-B9FE-AE036E0BF95C}" type="sibTrans" cxnId="{BFF76D1F-52E9-42E7-A1B9-94739C46CD6C}">
      <dgm:prSet/>
      <dgm:spPr/>
      <dgm:t>
        <a:bodyPr/>
        <a:lstStyle/>
        <a:p>
          <a:endParaRPr lang="en-US"/>
        </a:p>
      </dgm:t>
    </dgm:pt>
    <dgm:pt modelId="{382F27EB-4601-4FEC-8FC2-6BEC29CA308C}">
      <dgm:prSet/>
      <dgm:spPr/>
      <dgm:t>
        <a:bodyPr/>
        <a:lstStyle/>
        <a:p>
          <a:r>
            <a:rPr lang="en-US"/>
            <a:t>BOND, FINANCIAL INSTITUTION, INTEREST, INVEST, MUTUAL FUND, OPPORTUNITY COST, PAY YOURSELF FIRST, PRINCIPAL, RISK, SAVINGS ACCOUNT, STOCK.</a:t>
          </a:r>
        </a:p>
      </dgm:t>
    </dgm:pt>
    <dgm:pt modelId="{FA17EC0D-9C53-4A3D-B3DE-61A3B990DF53}" type="parTrans" cxnId="{B0B9586A-7337-466B-84FF-323A986F9499}">
      <dgm:prSet/>
      <dgm:spPr/>
      <dgm:t>
        <a:bodyPr/>
        <a:lstStyle/>
        <a:p>
          <a:endParaRPr lang="en-US"/>
        </a:p>
      </dgm:t>
    </dgm:pt>
    <dgm:pt modelId="{0FA1D369-4956-45BE-9DB2-1869D031B087}" type="sibTrans" cxnId="{B0B9586A-7337-466B-84FF-323A986F9499}">
      <dgm:prSet/>
      <dgm:spPr/>
      <dgm:t>
        <a:bodyPr/>
        <a:lstStyle/>
        <a:p>
          <a:endParaRPr lang="en-US"/>
        </a:p>
      </dgm:t>
    </dgm:pt>
    <dgm:pt modelId="{94466DFD-FEEB-4DE7-AA64-65A9D96D9870}" type="pres">
      <dgm:prSet presAssocID="{376BF4E5-B74C-4FAA-91FD-DD8D4E0DDC32}" presName="Name0" presStyleCnt="0">
        <dgm:presLayoutVars>
          <dgm:dir/>
          <dgm:resizeHandles val="exact"/>
        </dgm:presLayoutVars>
      </dgm:prSet>
      <dgm:spPr/>
    </dgm:pt>
    <dgm:pt modelId="{65C513D1-6872-4E56-90D4-B7976310E8BA}" type="pres">
      <dgm:prSet presAssocID="{A0F4D9C8-030B-453B-9D4A-39BC66B95E6A}" presName="node" presStyleLbl="node1" presStyleIdx="0" presStyleCnt="2">
        <dgm:presLayoutVars>
          <dgm:bulletEnabled val="1"/>
        </dgm:presLayoutVars>
      </dgm:prSet>
      <dgm:spPr/>
    </dgm:pt>
    <dgm:pt modelId="{AFBF4876-D8C0-42CF-B8E4-DFD00E2DA9B0}" type="pres">
      <dgm:prSet presAssocID="{73635688-64FE-4675-B9FE-AE036E0BF95C}" presName="sibTrans" presStyleLbl="sibTrans1D1" presStyleIdx="0" presStyleCnt="1"/>
      <dgm:spPr/>
    </dgm:pt>
    <dgm:pt modelId="{A75C2A62-E5FB-4A6F-A326-8CD476FAEE28}" type="pres">
      <dgm:prSet presAssocID="{73635688-64FE-4675-B9FE-AE036E0BF95C}" presName="connectorText" presStyleLbl="sibTrans1D1" presStyleIdx="0" presStyleCnt="1"/>
      <dgm:spPr/>
    </dgm:pt>
    <dgm:pt modelId="{E9B8232D-8A38-4775-90A5-BBB8F2A0039F}" type="pres">
      <dgm:prSet presAssocID="{382F27EB-4601-4FEC-8FC2-6BEC29CA308C}" presName="node" presStyleLbl="node1" presStyleIdx="1" presStyleCnt="2">
        <dgm:presLayoutVars>
          <dgm:bulletEnabled val="1"/>
        </dgm:presLayoutVars>
      </dgm:prSet>
      <dgm:spPr/>
    </dgm:pt>
  </dgm:ptLst>
  <dgm:cxnLst>
    <dgm:cxn modelId="{BFF76D1F-52E9-42E7-A1B9-94739C46CD6C}" srcId="{376BF4E5-B74C-4FAA-91FD-DD8D4E0DDC32}" destId="{A0F4D9C8-030B-453B-9D4A-39BC66B95E6A}" srcOrd="0" destOrd="0" parTransId="{F93F522A-DD16-4D12-ADD9-E57EA7E95453}" sibTransId="{73635688-64FE-4675-B9FE-AE036E0BF95C}"/>
    <dgm:cxn modelId="{2C7FD43E-5FC0-4483-8F01-8651DDE0BFFF}" type="presOf" srcId="{73635688-64FE-4675-B9FE-AE036E0BF95C}" destId="{AFBF4876-D8C0-42CF-B8E4-DFD00E2DA9B0}" srcOrd="0" destOrd="0" presId="urn:microsoft.com/office/officeart/2016/7/layout/RepeatingBendingProcessNew"/>
    <dgm:cxn modelId="{B0B9586A-7337-466B-84FF-323A986F9499}" srcId="{376BF4E5-B74C-4FAA-91FD-DD8D4E0DDC32}" destId="{382F27EB-4601-4FEC-8FC2-6BEC29CA308C}" srcOrd="1" destOrd="0" parTransId="{FA17EC0D-9C53-4A3D-B3DE-61A3B990DF53}" sibTransId="{0FA1D369-4956-45BE-9DB2-1869D031B087}"/>
    <dgm:cxn modelId="{552AFB4A-D0F4-4E4F-A3EB-4D749C1A37C7}" type="presOf" srcId="{73635688-64FE-4675-B9FE-AE036E0BF95C}" destId="{A75C2A62-E5FB-4A6F-A326-8CD476FAEE28}" srcOrd="1" destOrd="0" presId="urn:microsoft.com/office/officeart/2016/7/layout/RepeatingBendingProcessNew"/>
    <dgm:cxn modelId="{23723EB3-9FE6-413B-A458-91B58F5C44CA}" type="presOf" srcId="{376BF4E5-B74C-4FAA-91FD-DD8D4E0DDC32}" destId="{94466DFD-FEEB-4DE7-AA64-65A9D96D9870}" srcOrd="0" destOrd="0" presId="urn:microsoft.com/office/officeart/2016/7/layout/RepeatingBendingProcessNew"/>
    <dgm:cxn modelId="{44322CBC-994A-41B2-9702-C948441AA124}" type="presOf" srcId="{382F27EB-4601-4FEC-8FC2-6BEC29CA308C}" destId="{E9B8232D-8A38-4775-90A5-BBB8F2A0039F}" srcOrd="0" destOrd="0" presId="urn:microsoft.com/office/officeart/2016/7/layout/RepeatingBendingProcessNew"/>
    <dgm:cxn modelId="{191CB0DF-B657-4E97-8E2D-F1DA46B2187C}" type="presOf" srcId="{A0F4D9C8-030B-453B-9D4A-39BC66B95E6A}" destId="{65C513D1-6872-4E56-90D4-B7976310E8BA}" srcOrd="0" destOrd="0" presId="urn:microsoft.com/office/officeart/2016/7/layout/RepeatingBendingProcessNew"/>
    <dgm:cxn modelId="{09A4CFE9-BD33-45FD-B8D7-A526C41E8D68}" type="presParOf" srcId="{94466DFD-FEEB-4DE7-AA64-65A9D96D9870}" destId="{65C513D1-6872-4E56-90D4-B7976310E8BA}" srcOrd="0" destOrd="0" presId="urn:microsoft.com/office/officeart/2016/7/layout/RepeatingBendingProcessNew"/>
    <dgm:cxn modelId="{84F191E6-9C36-470A-B66B-395336F2485D}" type="presParOf" srcId="{94466DFD-FEEB-4DE7-AA64-65A9D96D9870}" destId="{AFBF4876-D8C0-42CF-B8E4-DFD00E2DA9B0}" srcOrd="1" destOrd="0" presId="urn:microsoft.com/office/officeart/2016/7/layout/RepeatingBendingProcessNew"/>
    <dgm:cxn modelId="{691D4BE4-2F9F-41D6-AE7C-5C4B9B0CEC5B}" type="presParOf" srcId="{AFBF4876-D8C0-42CF-B8E4-DFD00E2DA9B0}" destId="{A75C2A62-E5FB-4A6F-A326-8CD476FAEE28}" srcOrd="0" destOrd="0" presId="urn:microsoft.com/office/officeart/2016/7/layout/RepeatingBendingProcessNew"/>
    <dgm:cxn modelId="{0ECDAC80-C688-462F-B776-5F9063263BBA}" type="presParOf" srcId="{94466DFD-FEEB-4DE7-AA64-65A9D96D9870}" destId="{E9B8232D-8A38-4775-90A5-BBB8F2A0039F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BF4876-D8C0-42CF-B8E4-DFD00E2DA9B0}">
      <dsp:nvSpPr>
        <dsp:cNvPr id="0" name=""/>
        <dsp:cNvSpPr/>
      </dsp:nvSpPr>
      <dsp:spPr>
        <a:xfrm>
          <a:off x="4357272" y="1965642"/>
          <a:ext cx="971517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971517" y="45720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817978" y="2006351"/>
        <a:ext cx="50105" cy="10021"/>
      </dsp:txXfrm>
    </dsp:sp>
    <dsp:sp modelId="{65C513D1-6872-4E56-90D4-B7976310E8BA}">
      <dsp:nvSpPr>
        <dsp:cNvPr id="0" name=""/>
        <dsp:cNvSpPr/>
      </dsp:nvSpPr>
      <dsp:spPr>
        <a:xfrm>
          <a:off x="2040" y="704253"/>
          <a:ext cx="4357031" cy="26142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498" tIns="224104" rIns="213498" bIns="2241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DEFINE (P 31)</a:t>
          </a:r>
        </a:p>
      </dsp:txBody>
      <dsp:txXfrm>
        <a:off x="2040" y="704253"/>
        <a:ext cx="4357031" cy="2614218"/>
      </dsp:txXfrm>
    </dsp:sp>
    <dsp:sp modelId="{E9B8232D-8A38-4775-90A5-BBB8F2A0039F}">
      <dsp:nvSpPr>
        <dsp:cNvPr id="0" name=""/>
        <dsp:cNvSpPr/>
      </dsp:nvSpPr>
      <dsp:spPr>
        <a:xfrm>
          <a:off x="5361189" y="704253"/>
          <a:ext cx="4357031" cy="2614218"/>
        </a:xfrm>
        <a:prstGeom prst="rect">
          <a:avLst/>
        </a:prstGeom>
        <a:gradFill rotWithShape="0">
          <a:gsLst>
            <a:gs pos="0">
              <a:schemeClr val="accent2">
                <a:hueOff val="-2568191"/>
                <a:satOff val="29507"/>
                <a:lumOff val="9019"/>
                <a:alphaOff val="0"/>
                <a:tint val="83000"/>
                <a:satMod val="100000"/>
                <a:lumMod val="100000"/>
              </a:schemeClr>
            </a:gs>
            <a:gs pos="100000">
              <a:schemeClr val="accent2">
                <a:hueOff val="-2568191"/>
                <a:satOff val="29507"/>
                <a:lumOff val="9019"/>
                <a:alphaOff val="0"/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13498" tIns="224104" rIns="213498" bIns="2241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BOND, FINANCIAL INSTITUTION, INTEREST, INVEST, MUTUAL FUND, OPPORTUNITY COST, PAY YOURSELF FIRST, PRINCIPAL, RISK, SAVINGS ACCOUNT, STOCK.</a:t>
          </a:r>
        </a:p>
      </dsp:txBody>
      <dsp:txXfrm>
        <a:off x="5361189" y="704253"/>
        <a:ext cx="4357031" cy="26142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9862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063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459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467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66472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448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5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5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183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626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257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B61BEF0D-F0BB-DE4B-95CE-6DB70DBA9567}" type="datetimeFigureOut">
              <a:rPr lang="en-US" smtClean="0"/>
              <a:pPr/>
              <a:t>1/15/2019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1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sissyprint.blogspot.com/2011/06/freebie-friday-monthly-budget.html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pixabay.com/de/kuchen-diagramm-grafik-kreis-34974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dollarsandsense.sg/5-money-hacks-the-kiasu-singaporean-in-you-should-already-be-doin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hcpl.net/category/tags/income-tax-form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d/3.0/" TargetMode="External"/><Relationship Id="rId4" Type="http://schemas.openxmlformats.org/officeDocument/2006/relationships/hyperlink" Target="http://satisfyingretirement.blogspot.com/2013/11/my-medicare-decisions-are-only-few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progressive-charlestown.blogspot.com/2011/10/pensions-third-rail-of-politics.html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fabiusmaximus.com/2012/04/30/381131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inspiration24hours.wordpress.com/2014/12/14/business-success-quotes-by-entrepreneurs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UNITED_STATED_SAVINGS_BONDS_-_NARA_-_515924.jpg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ju0163.tistory.com/462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mandelman.ml-implode.com/2013/08/interest-rates-play-havoc-with-banks-bonds-and-borrowers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investitwisely.com/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www.payer.de/arbeitkapital/arbeitkapital0301.htm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debbest.com/2016/11/06/paying-100-of-an-employees-benefits-does-not-count-towards-the-flsa-exempt-salary-threshold-in-business-and-at-work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www.thinkinghumanity.com/2014/05/sell-your-crap-pay-off-your-debt-and-do-what-you-love-this-makes-it-all-possible.html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financialindependent.blogspot.com/2009/05/why-compound-interest-is-so-powerful.html" TargetMode="Externa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/3.0/" TargetMode="External"/><Relationship Id="rId3" Type="http://schemas.openxmlformats.org/officeDocument/2006/relationships/image" Target="../media/image25.jp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rnationalrivers.org/blogs/258/belo-monte-insurer-dropped-from-sustainability-index" TargetMode="External"/><Relationship Id="rId5" Type="http://schemas.openxmlformats.org/officeDocument/2006/relationships/image" Target="../media/image26.jpg"/><Relationship Id="rId4" Type="http://schemas.openxmlformats.org/officeDocument/2006/relationships/hyperlink" Target="https://leadershipfreak.blog/2012/07/11/women-dont-take-risks-like-men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kamikazeegirl.wordpress.com/page/40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commons.wikimedia.org/wiki/File:Philippine-stock-market-board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upstarta.com.au/post/happiness-in-business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Wells_Fargo_Bank.svg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geo.coop/story/ways-create-democratized-economy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htxt.co.za/2013/08/06/fnb-offers-up-to-20gb-a-month-to-get-you-to-switch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laysianwireless.com/2018/04/alliance-bank-mobile-banking-allianceonline/" TargetMode="External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skapache.com/software/free-online-banking-2/#disqus_thread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/3.0/" TargetMode="External"/><Relationship Id="rId5" Type="http://schemas.openxmlformats.org/officeDocument/2006/relationships/hyperlink" Target="http://www.pngall.com/online-banking-png" TargetMode="External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stokesztdkqgcijv.wikidot.com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katarina159.blog.hr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://blog.karenfayeth.com/?p=8523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bellenoirmag.blogspot.com/2012/03/frugal-files-spring-cleaning-for-your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fishofgold.net/2013/03/01/hobbies/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ricitiesonadime.com/2014_02_01_archive.html" TargetMode="External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7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s://en.wikipedia.org/wiki/File:CitizensBankCard.jpg" TargetMode="External"/><Relationship Id="rId4" Type="http://schemas.openxmlformats.org/officeDocument/2006/relationships/hyperlink" Target="http://uk.anygator.com/search/mastercard%20debit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pakalahau.wordpress.com/2009/09/page/3" TargetMode="External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baagu.net/2013/02/01/%e0%b0%85%e0%b0%aa%e0%b1%8d%e0%b0%aa%e0%b1%81-%e0%b0%a4%e0%b1%8b-%e0%b0%ae%e0%b0%a8%e0%b0%b6%e0%b1%8d%e0%b0%b6%e0%b0%be%e0%b0%82%e0%b0%a4%e0%b0%bf-%e0%b0%95%e0%b0%bf-%e0%b0%ae%e0%b1%81%e0%b0%aa-2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Foreclosure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myfabfinance.com/how-to-get-your-credit-report-totally-free-on-annualcreditreport-com/" TargetMode="External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nd/3.0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stackoverflow.com/questions/30828131/scoring-scale-object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htxt.co.za/2014/07/05/digital-budgets-and-debt-trackers-5-finance-apps-for-windows-8-1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20th_Century_FOX_Home_Entertainment.jpg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definit.co.uk/2016/10/how-do-you-keep-your-it-skills-relevant-without-burn-out/" TargetMode="Externa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vestitwisely.com/" TargetMode="External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sa/3.0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technofaq.org/posts/2016/10/how-to-keep-your-car-running-in-top-condition/" TargetMode="Externa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-nc-sa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learn.e-limu.org/topic/view/?c=2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vinodtbidwaik.blogspot.com/2014/08/what-are-your-values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johnnycloaca.blogspot.co.at/2010_08_01_archiv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C0809-921F-4E29-9F1E-03ABB50C5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Junior achievement 2019 vocab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AB096-77CE-45B9-A4B5-85DCB4863E7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2275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F429B5-DF16-45BA-90E2-210B12F42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GROSS MONTHLY INCOME (gmi)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FFEDC-4B7E-4A01-8B9C-4C81D716EA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TOTAL AMOUNT OF EARNIGN MADE OVER A ONTH BEFORE ANY DEDUCTIONS.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80BDADA-FB3A-4C62-B90F-461402C1378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1619042"/>
            <a:ext cx="6896936" cy="36208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F59277-31F9-401B-BEDC-C9C0E1A6289A}"/>
              </a:ext>
            </a:extLst>
          </p:cNvPr>
          <p:cNvSpPr txBox="1"/>
          <p:nvPr/>
        </p:nvSpPr>
        <p:spPr>
          <a:xfrm>
            <a:off x="9143888" y="5039878"/>
            <a:ext cx="24080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sissyprint.blogspot.com/2011/06/freebie-friday-monthly-budget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274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C3040-A53F-4092-8139-AD1FD6A2A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NET ANNUAL INCOME (nai)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59045-B772-4E5F-B62F-F5768B0408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INCOME AMOUNT REMAINING AFTER A YEAR’S WORTH OF DEDUCATIONS HAVE BEEN TAKEN.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851D1AB-4D56-482E-9523-58AE3250BC5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942649" y="640080"/>
            <a:ext cx="6321605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433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85053-7E65-4FA6-A3D4-3E309431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NET MONTHLY INCOME (nmi)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637931-169C-4127-941A-1CC8F8052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AMOUNT OF MONTHLY INCOME REMAINING AFTER ALL DEDUDUCTIONS HAVE BEEN TAKEN…(TAKE HOME PAY)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D653F33-F253-4FAB-AB06-DA184995C9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581067"/>
            <a:ext cx="5459470" cy="36968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DD62F8-7361-461B-B286-C97144F408A8}"/>
              </a:ext>
            </a:extLst>
          </p:cNvPr>
          <p:cNvSpPr txBox="1"/>
          <p:nvPr/>
        </p:nvSpPr>
        <p:spPr>
          <a:xfrm>
            <a:off x="9147440" y="5077853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dollarsandsense.sg/5-money-hacks-the-kiasu-singaporean-in-you-should-already-be-doing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604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90A3CC-3C3C-459F-AA66-60DC581F4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INCOME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FB486-6BA1-49AE-B859-25C73CA4A3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PORTION OF ONE’S PERSONAL INCOME PAID TO A GOVERNMENT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3DB5309-76A3-4C76-9482-6BB31F52603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020497"/>
            <a:ext cx="5459470" cy="48179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81783F-C859-4BF5-A581-5B71E4C71236}"/>
              </a:ext>
            </a:extLst>
          </p:cNvPr>
          <p:cNvSpPr txBox="1"/>
          <p:nvPr/>
        </p:nvSpPr>
        <p:spPr>
          <a:xfrm>
            <a:off x="9161866" y="5638424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hcpl.net/category/tags/income-tax-form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65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F5B57A-C4DB-4474-966E-CA1EEB8DD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MEDICARE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EE80E9-BDE0-48B9-BCC9-6E155943EE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A SOCIAL INSURANCE PROGRAM THAT EXTENDS HEALTH COVERAGE TO ALMOST ALL AMERICANS AGE 65 AND OLDER.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EFDDD8-6F21-4855-ADB1-A4A586A2CC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614214"/>
            <a:ext cx="5459470" cy="36305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49CA61-5574-42F1-8164-798A40EB4EF3}"/>
              </a:ext>
            </a:extLst>
          </p:cNvPr>
          <p:cNvSpPr txBox="1"/>
          <p:nvPr/>
        </p:nvSpPr>
        <p:spPr>
          <a:xfrm>
            <a:off x="9291710" y="5044706"/>
            <a:ext cx="226376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satisfyingretirement.blogspot.com/2013/11/my-medicare-decisions-are-only-few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66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7194B48-680A-41F4-9D9E-9DC38001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SOCIAL SECURITY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30CD0-FAC0-49A5-AD73-246F39DC8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A SOCIAL INSURANCE SYSTEM THAT PROVIDES BENFITS TO MOST AMERICANS WHO ARE RETIRED, SICK, OR TOO DISABLED TO WORK, AND TO THE FAMILIES OF WORKERS WHO HAVE DIED.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DA032D-74F4-4C2A-86C3-770943D1A19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7791" y="640080"/>
            <a:ext cx="5452338" cy="55778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3D37F20-D353-4EAA-90B5-C7E7C3A1A325}"/>
              </a:ext>
            </a:extLst>
          </p:cNvPr>
          <p:cNvSpPr txBox="1"/>
          <p:nvPr/>
        </p:nvSpPr>
        <p:spPr>
          <a:xfrm>
            <a:off x="9300795" y="601786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rogressive-charlestown.blogspot.com/2011/10/pensions-third-rail-of-politic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38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93C988-90AE-4C72-8B81-E76ADE383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BDAFD6-350B-4639-9582-EE79AABEC5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TAXES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4B972-AA8A-4FF5-9DA5-0F402DFB37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REQUIRED PAYMENTS TO A GOVERNMENT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9A86F5-12E7-4CDA-8037-A3723DFAA0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D5D2151-9BD1-44C0-AF23-6FCBB3B784C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3910"/>
          <a:stretch/>
        </p:blipFill>
        <p:spPr>
          <a:xfrm>
            <a:off x="4654984" y="640080"/>
            <a:ext cx="6896936" cy="557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1A70C-8EFE-4C52-9A99-0277AB3E6393}"/>
              </a:ext>
            </a:extLst>
          </p:cNvPr>
          <p:cNvSpPr txBox="1"/>
          <p:nvPr/>
        </p:nvSpPr>
        <p:spPr>
          <a:xfrm>
            <a:off x="9432430" y="6018841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abiusmaximus.com/2012/04/30/381131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73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A0277F-D492-4C15-ACBB-CF42B8C0E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Entrepreneur:  Page 19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1E18C-8E4E-465B-8966-D6E78A0E0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INDIVIDUALS THAT START BUSINESSES IN HOPES OF MAKING A PROFIT OR SPURRING SOCIAL CHANGE.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C176A1B-9BF0-43E2-83EB-69B657F82A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1489725"/>
            <a:ext cx="6896936" cy="3879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ADB147-E48F-44EB-B7E5-074C38066616}"/>
              </a:ext>
            </a:extLst>
          </p:cNvPr>
          <p:cNvSpPr txBox="1"/>
          <p:nvPr/>
        </p:nvSpPr>
        <p:spPr>
          <a:xfrm>
            <a:off x="9302586" y="5169196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inspiration24hours.wordpress.com/2014/12/14/business-success-quotes-by-entrepreneur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232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B5AB55C-3ADE-4565-9E78-041C49EF74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>
            <a:normAutofit/>
          </a:bodyPr>
          <a:lstStyle/>
          <a:p>
            <a:r>
              <a:rPr lang="en-US" dirty="0"/>
              <a:t>TAKE OUT YOUR JA WORKBOOK AND VOCABULARY GRAPHIC ORGANIZER..COMPLETE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FEBED57-58C5-465F-BEF6-4D07D2C993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5661699"/>
              </p:ext>
            </p:extLst>
          </p:nvPr>
        </p:nvGraphicFramePr>
        <p:xfrm>
          <a:off x="1023938" y="2286000"/>
          <a:ext cx="9720262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61240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743CCD2A-5520-4F04-9DC1-EE3DB16D9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BOND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7DA2C-D6FA-495A-A6C2-F95BFA453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600" dirty="0"/>
              <a:t>AN “IOU” ISSUED BY A COMPANY, MUNICIPALITY, OR THE FEDERAL GOVERNMENT IN EXCHAGE FOR A LOAN FROM AN INVESTOR THAT WILL BE REPAID WITH A SET RATE OF RETURN.</a:t>
            </a:r>
          </a:p>
          <a:p>
            <a:r>
              <a:rPr lang="en-US" sz="1600" dirty="0"/>
              <a:t>In other words . . .</a:t>
            </a:r>
          </a:p>
          <a:p>
            <a:r>
              <a:rPr lang="en-US" sz="1600" dirty="0"/>
              <a:t>It is when a city borrows money, from citizens who are willing to buy a “bond”, in order to support a project that is needed in the community. The money, or bond, is paid back in time to the citizens with the benefit of interest.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913197A-D72E-429B-A61A-A4267DB8112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2342" y="1537503"/>
            <a:ext cx="6909577" cy="378299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B91177-3D27-4A9A-8DB9-A1F5EA74BD3C}"/>
              </a:ext>
            </a:extLst>
          </p:cNvPr>
          <p:cNvSpPr txBox="1"/>
          <p:nvPr/>
        </p:nvSpPr>
        <p:spPr>
          <a:xfrm>
            <a:off x="9302585" y="5120441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commons.wikimedia.org/wiki/File:UNITED_STATED_SAVINGS_BONDS_-_NARA_-_515924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49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41E11B3-F45B-4196-A12F-8E531C97D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you come in today:  take a workbook and graphic organizer and</a:t>
            </a:r>
            <a:br>
              <a:rPr lang="en-US" dirty="0"/>
            </a:br>
            <a:r>
              <a:rPr lang="en-US" dirty="0"/>
              <a:t>Lesson 1 career cluster:  Define the following vocabulary on the graphic organizer.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E6B38-19CE-43D1-AEB8-331962B1CB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Definitions found on pages 3-8 of your ja workbook</a:t>
            </a:r>
          </a:p>
          <a:p>
            <a:r>
              <a:rPr lang="en-US" sz="2800" dirty="0"/>
              <a:t>Career cluster (p 8)</a:t>
            </a:r>
          </a:p>
          <a:p>
            <a:r>
              <a:rPr lang="en-US" sz="2800" dirty="0"/>
              <a:t>Interests, abilities, aptitudes, values (p 3)</a:t>
            </a:r>
          </a:p>
          <a:p>
            <a:endParaRPr lang="en-US" sz="2800" dirty="0"/>
          </a:p>
          <a:p>
            <a:r>
              <a:rPr lang="en-US" sz="2800" dirty="0"/>
              <a:t>***Write your name and class period on the front of your workbook (and on the inside*****</a:t>
            </a:r>
          </a:p>
        </p:txBody>
      </p:sp>
    </p:spTree>
    <p:extLst>
      <p:ext uri="{BB962C8B-B14F-4D97-AF65-F5344CB8AC3E}">
        <p14:creationId xmlns:p14="http://schemas.microsoft.com/office/powerpoint/2010/main" val="27859647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651EB2B-2E2E-4D10-9863-EC1BC0A7C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FINANCIAL INSTITUTION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DD1D60-534C-4EDD-B311-0E17729862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A BUSINESS THAT PROVIDES MONEY-RELATED SERVICES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93DA4DB-642F-4EDF-9289-CA890F4B28B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9738" y="640080"/>
            <a:ext cx="6887427" cy="557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2BDF7E-7C84-49E8-B6D9-C8B9477B37DE}"/>
              </a:ext>
            </a:extLst>
          </p:cNvPr>
          <p:cNvSpPr txBox="1"/>
          <p:nvPr/>
        </p:nvSpPr>
        <p:spPr>
          <a:xfrm>
            <a:off x="9153561" y="6018841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ju0163.tistory.com/46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0460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38F8EE-72C7-42A1-BB86-8C6E3BC6F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INTEREST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F939F-4C7B-468F-8F88-FA9D391C1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A FEE RECEIVED OR PAID FOR THE USE OF MONEY.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3FED1C6-63C0-41AE-AF06-ADF4E5FFD7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663030"/>
            <a:ext cx="5459470" cy="5532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64548A8-8D15-4B27-BB69-BD486032FEB7}"/>
              </a:ext>
            </a:extLst>
          </p:cNvPr>
          <p:cNvSpPr txBox="1"/>
          <p:nvPr/>
        </p:nvSpPr>
        <p:spPr>
          <a:xfrm>
            <a:off x="9435980" y="5995890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mandelman.ml-implode.com/2013/08/interest-rates-play-havoc-with-banks-bonds-and-borrower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6120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3817A0-A960-4EF3-907A-EBCF03B8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INVEST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0AF959-4D39-45FD-B589-D9F94B148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TO COMMIT MONEY TO GAIN A PROFIT OR EARN INTEREST. 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297208-7AF6-486F-831B-E04B4795DE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843137"/>
            <a:ext cx="6896936" cy="5172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36AFEC-C96E-4EA0-BBC5-2B5D754C984B}"/>
              </a:ext>
            </a:extLst>
          </p:cNvPr>
          <p:cNvSpPr txBox="1"/>
          <p:nvPr/>
        </p:nvSpPr>
        <p:spPr>
          <a:xfrm>
            <a:off x="9302586" y="5815784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investitwisely.co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9011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62EE7FF-9E9F-4A67-9F86-75151A968A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274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CBF7A-DF42-4BEF-AEA7-DF163665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8134" y="640080"/>
            <a:ext cx="6293689" cy="365240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spc="200">
                <a:solidFill>
                  <a:schemeClr val="tx1">
                    <a:lumMod val="85000"/>
                    <a:lumOff val="15000"/>
                  </a:schemeClr>
                </a:solidFill>
              </a:rPr>
              <a:t>MUTUAL FUND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3D95C-594B-4D78-AC2E-D7C2442B5F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271524" y="4460708"/>
            <a:ext cx="6280299" cy="175317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85000"/>
                    <a:lumOff val="15000"/>
                  </a:schemeClr>
                </a:solidFill>
              </a:rPr>
              <a:t>A COLLECTION OF STOCKS OR BONDS OF VARIOUS CORPORATIONS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3BC1837-205C-42D8-8956-C6B5C12E93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33999" y="1442585"/>
            <a:ext cx="3993942" cy="3954002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9A2B59D-5173-41AC-83C2-07213C352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309640" y="4388141"/>
            <a:ext cx="58521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F32825F9-5A73-4246-8114-F7C4F9AED05A}"/>
              </a:ext>
            </a:extLst>
          </p:cNvPr>
          <p:cNvSpPr txBox="1"/>
          <p:nvPr/>
        </p:nvSpPr>
        <p:spPr>
          <a:xfrm>
            <a:off x="2219909" y="5196532"/>
            <a:ext cx="24080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payer.de/arbeitkapital/arbeitkapital0301.htm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8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8710B0-D57B-4967-84EA-B315ED3D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OPPORTUNITY COST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F4206-0641-4560-AD39-5784323F9F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THE NEXT BEST ALTERNATIVE GIVEN UP WITHN MAKING A FINANCIAL CHOICE.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54CC7EC-AEC1-4205-819C-3A17214D10B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699753"/>
            <a:ext cx="5459470" cy="5459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249B6E-16DB-4543-B24A-E4872CB45DED}"/>
              </a:ext>
            </a:extLst>
          </p:cNvPr>
          <p:cNvSpPr txBox="1"/>
          <p:nvPr/>
        </p:nvSpPr>
        <p:spPr>
          <a:xfrm>
            <a:off x="9291709" y="5959168"/>
            <a:ext cx="22637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debbest.com/2016/11/06/paying-100-of-an-employees-benefits-does-not-count-towards-the-flsa-exempt-salary-threshold-in-business-and-at-work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543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494C0A8-3682-47D7-86E0-3A98AF88C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PAY YOURSELF FIRST (pyf)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07CA29-B149-46E0-8582-D2811A9091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TO AUTOMATICALLY SAVE A SPECIFIED AMOUNT FROM A PAYCHECK FOR FUTURE USE.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015A7D7-BE80-43EE-B41A-355A67EE9F4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1144878"/>
            <a:ext cx="6896936" cy="4569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B7888C6-1537-4C12-898C-E1D60AA55285}"/>
              </a:ext>
            </a:extLst>
          </p:cNvPr>
          <p:cNvSpPr txBox="1"/>
          <p:nvPr/>
        </p:nvSpPr>
        <p:spPr>
          <a:xfrm>
            <a:off x="9432430" y="5514043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thinkinghumanity.com/2014/05/sell-your-crap-pay-off-your-debt-and-do-what-you-love-this-makes-it-all-possibl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5350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93C988-90AE-4C72-8B81-E76ADE383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F22989-695D-4A2B-8C9E-1EBC89A06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PRINCIPAL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1FC11-E41B-4654-8B26-96AA585D4D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AMOUNT OF MONEY ORIGINALLY INVESTED.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9A86F5-12E7-4CDA-8037-A3723DFAA0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7FD7B8-C5C5-47BD-9873-2639F914028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18" r="12806" b="-1"/>
          <a:stretch/>
        </p:blipFill>
        <p:spPr>
          <a:xfrm>
            <a:off x="4654984" y="640080"/>
            <a:ext cx="6896936" cy="557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8BA09F7-DFD4-47AA-92A8-0823D0088008}"/>
              </a:ext>
            </a:extLst>
          </p:cNvPr>
          <p:cNvSpPr txBox="1"/>
          <p:nvPr/>
        </p:nvSpPr>
        <p:spPr>
          <a:xfrm>
            <a:off x="9143890" y="6018841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inancialindependent.blogspot.com/2009/05/why-compound-interest-is-so-powerful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6426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2B809A1-3AB5-4127-AEA1-0F5B8C8014E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19581BE-2724-447F-B809-A2E3A1F8A4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A2A7E71-DD54-4CEF-BA1B-0C1A88B9EF1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559968"/>
            <a:ext cx="12192000" cy="2298032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FBA211-E1B7-4B6E-AB51-FAEEC8211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>
                <a:solidFill>
                  <a:srgbClr val="FFFFFF"/>
                </a:solidFill>
              </a:rPr>
              <a:t>RISK 	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5237D1-2637-4D2C-A45F-DB53F00790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rgbClr val="FFFFFF"/>
                </a:solidFill>
              </a:rPr>
              <a:t>THE POSSIBILITY OF FINANCIAL LOSS OR PHYSICAL HARM.</a:t>
            </a: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F5A91F1E-728D-44B0-8E5A-05E035E3D4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6CA6EA-D1AE-43DC-A9D7-3523054EE3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67705" y="484632"/>
            <a:ext cx="4802906" cy="3602180"/>
          </a:xfrm>
          <a:prstGeom prst="rect">
            <a:avLst/>
          </a:prstGeom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5553919-A696-4BE8-836D-DACEE3C0907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60141" y="822682"/>
            <a:ext cx="0" cy="292608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70ED26-E2C1-42A7-AECB-6AA525A237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7203281" y="484632"/>
            <a:ext cx="3611209" cy="3602181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E7E9CD0-C6E1-48C7-9227-401D844E818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C33BFAD-3806-41BD-B8CA-44FF97AE5475}"/>
              </a:ext>
            </a:extLst>
          </p:cNvPr>
          <p:cNvSpPr txBox="1"/>
          <p:nvPr/>
        </p:nvSpPr>
        <p:spPr>
          <a:xfrm>
            <a:off x="8420886" y="3886758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6" tooltip="https://www.internationalrivers.org/blogs/258/belo-monte-insurer-dropped-from-sustainability-index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DABD17-D00C-492E-AE7E-CE5431AABEFB}"/>
              </a:ext>
            </a:extLst>
          </p:cNvPr>
          <p:cNvSpPr txBox="1"/>
          <p:nvPr/>
        </p:nvSpPr>
        <p:spPr>
          <a:xfrm>
            <a:off x="3451121" y="3886757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leadershipfreak.blog/2012/07/11/women-dont-take-risks-like-me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8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7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752551-2F52-4727-80A7-221A0897C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SAVINGS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907CB-491B-463B-83B5-A494C2B80D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AN INTEREST-BEARING ACCOUNT WHERE PEOPLE PUT MONEY FOR FUTURE USE.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0E12683-089D-4EF4-8ED2-7A23AFB502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974080" y="477849"/>
            <a:ext cx="5459470" cy="429420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39A533-7AD5-405B-BF5D-06C12DCD7CE7}"/>
              </a:ext>
            </a:extLst>
          </p:cNvPr>
          <p:cNvSpPr txBox="1"/>
          <p:nvPr/>
        </p:nvSpPr>
        <p:spPr>
          <a:xfrm>
            <a:off x="9025520" y="4572001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4" tooltip="http://kamikazeegirl.wordpress.com/page/4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993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7E7632-4FE0-438E-95D2-C52DE9159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FFB68-CBD6-4C33-8E0D-455A81AF6E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A SHARE OF A CORPORATION SOLD TO THE PUBLIC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7068B67-0678-4D1F-9754-70FEFE74FC1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843137"/>
            <a:ext cx="6896936" cy="5172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16EFE7E-5892-4E71-AA93-60338B5D2454}"/>
              </a:ext>
            </a:extLst>
          </p:cNvPr>
          <p:cNvSpPr txBox="1"/>
          <p:nvPr/>
        </p:nvSpPr>
        <p:spPr>
          <a:xfrm>
            <a:off x="9302586" y="5815784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commons.wikimedia.org/wiki/File:Philippine-stock-market-board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36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D703B-D0B7-4DC2-ACB0-D574C79CD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Career cluster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6B239-AC0E-46CC-9E41-D9B4FF7D9A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Grouping of jobs and industries related by skills or products.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750354-98F5-4C71-AD8A-91F50BD2E05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837531"/>
            <a:ext cx="5459470" cy="51839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BED6DA-50B3-474E-9D7B-83DBD1BEDC0C}"/>
              </a:ext>
            </a:extLst>
          </p:cNvPr>
          <p:cNvSpPr txBox="1"/>
          <p:nvPr/>
        </p:nvSpPr>
        <p:spPr>
          <a:xfrm>
            <a:off x="9306136" y="5821389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upstarta.com.au/post/happiness-in-business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363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B9DE51C-06CF-49A9-9F1D-BE6CEC02DC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the vocabulary on your Graphic organizer from page 45, 51, 56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46F9A7-7B60-41B1-9309-0F31FB103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Define:  bank, credit union, internet bank, mobile banking, online banking (45).</a:t>
            </a:r>
          </a:p>
          <a:p>
            <a:endParaRPr lang="en-US" dirty="0"/>
          </a:p>
          <a:p>
            <a:r>
              <a:rPr lang="en-US" dirty="0"/>
              <a:t>Define:  bankruptcy, cash, check, credit, credit card, debit, debit card, debt, foreclosure(51).</a:t>
            </a:r>
          </a:p>
          <a:p>
            <a:endParaRPr lang="en-US" dirty="0"/>
          </a:p>
          <a:p>
            <a:r>
              <a:rPr lang="en-US" dirty="0"/>
              <a:t>Define: Credit Report; Credit Score (56).</a:t>
            </a:r>
          </a:p>
        </p:txBody>
      </p:sp>
    </p:spTree>
    <p:extLst>
      <p:ext uri="{BB962C8B-B14F-4D97-AF65-F5344CB8AC3E}">
        <p14:creationId xmlns:p14="http://schemas.microsoft.com/office/powerpoint/2010/main" val="33149108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E06A02-EAAC-4281-9DEC-2DE4D344F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4A7A0-13D8-41B2-B96C-B8545A693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A FOR-PROFIT INSTITUTION THAT OFFERS PERSONAL LOANS, MORTGAGES, AND OTHER SERVICES.	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68C8C01-0CBE-4FBD-A206-DD0CFC34A64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14044" y="640080"/>
            <a:ext cx="5578816" cy="557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98A101F-F0BA-49DB-9234-16F28C2A6F2A}"/>
              </a:ext>
            </a:extLst>
          </p:cNvPr>
          <p:cNvSpPr txBox="1"/>
          <p:nvPr/>
        </p:nvSpPr>
        <p:spPr>
          <a:xfrm>
            <a:off x="8643526" y="6018841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commons.wikimedia.org/wiki/File:Wells_Fargo_Bank.sv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3490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C58EF5-1B26-49B6-A05C-26FB0EFCC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/>
              <a:t>CREDIT UNION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3652A-893E-4F00-A452-10C91397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>
                <a:solidFill>
                  <a:schemeClr val="tx1">
                    <a:lumMod val="95000"/>
                    <a:lumOff val="5000"/>
                  </a:schemeClr>
                </a:solidFill>
              </a:rPr>
              <a:t>A NOT-FOR-PROFIT COOPERATIVE THAT OFFERS BANK SERVICES AND IS OWNED BY ITS MEMBERS.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C5ED0A0-6E58-4828-B5E9-FA61FD8641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45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2DC2E77-7281-4619-BF62-539439D8433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264379" y="640080"/>
            <a:ext cx="5657438" cy="39319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31266B-A214-4F9A-86FB-BBAA733A24CE}"/>
              </a:ext>
            </a:extLst>
          </p:cNvPr>
          <p:cNvSpPr txBox="1"/>
          <p:nvPr/>
        </p:nvSpPr>
        <p:spPr>
          <a:xfrm>
            <a:off x="6528213" y="4371945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geo.coop/story/ways-create-democratized-economy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1493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8FCE2B-E3DD-4936-92A6-3B1AA5F7F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INTERNET BANK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7987F3-8F2F-449E-8C4D-A7A5608D14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A WEB-ONLY BANK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AD78793-3AC7-4718-8769-FA4BD7D4D7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1489725"/>
            <a:ext cx="6896936" cy="3879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C69AAF7-3D70-4BE0-8256-2351FE22E0AA}"/>
              </a:ext>
            </a:extLst>
          </p:cNvPr>
          <p:cNvSpPr txBox="1"/>
          <p:nvPr/>
        </p:nvSpPr>
        <p:spPr>
          <a:xfrm>
            <a:off x="9158316" y="5169196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htxt.co.za/2013/08/06/fnb-offers-up-to-20gb-a-month-to-get-you-to-switch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115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358F9CA-B08E-4A97-AAE8-55053F166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MOBILE BANKING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035745-EC59-4292-AC71-4B9612CBEE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A WIRELESS SERVICE THAT ALLOWS FINACIAL TRANSACTIONS BY USING AN APP OR WEB BROWSER FROM A MOBILE DEVICE.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5602CB1-19A1-41D7-ADCC-C763A11657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369390"/>
            <a:ext cx="5455921" cy="41192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68F3E0-414B-442D-8DBA-E601A9CDCA6A}"/>
              </a:ext>
            </a:extLst>
          </p:cNvPr>
          <p:cNvSpPr txBox="1"/>
          <p:nvPr/>
        </p:nvSpPr>
        <p:spPr>
          <a:xfrm>
            <a:off x="9302587" y="528855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malaysianwireless.com/2018/04/alliance-bank-mobile-banking-allianceonline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63426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E8B0AF-9ADD-4E28-9678-3D0175BFF7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CA9EDB9-10A3-4E3D-A3F2-8FACB7BCB0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52F469-BD9D-42EF-A8FB-293930758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51728" y="585216"/>
            <a:ext cx="5740739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ONLINE BANKING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58F003-9EF7-4401-A8B0-C9705CF165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84631" y="1358039"/>
            <a:ext cx="3530267" cy="176513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BF8E919-06A0-45DF-859F-F31C21D453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75766" y="484632"/>
            <a:ext cx="804672" cy="351194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92CBAE1-7D8F-4CDA-A119-21B58D12845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56896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68B0F044-334E-4334-8028-2678C94435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7150" y="4150596"/>
            <a:ext cx="477182" cy="223180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9C6A9596-015A-419F-8CD8-553C9181DD6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1688924" y="4542367"/>
            <a:ext cx="3291514" cy="144826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C8B411-22D9-4CF2-88C7-4CF3C717D2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1728" y="2286000"/>
            <a:ext cx="5740739" cy="402336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AN ELECTRONIC WAY TO VIEW ACCOUNT ACTIVITY AND PAY BILLS VIA THE INTERNET AND AN INSTITUTION’S WEBSITE. 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2F13CA-3EEE-4589-B45F-DAA42886C01C}"/>
              </a:ext>
            </a:extLst>
          </p:cNvPr>
          <p:cNvSpPr txBox="1"/>
          <p:nvPr/>
        </p:nvSpPr>
        <p:spPr>
          <a:xfrm>
            <a:off x="10072510" y="6870700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www.askapache.com/software/free-online-banking-2/#disqus_thread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E84F46-E283-4586-A98E-6CADE7631926}"/>
              </a:ext>
            </a:extLst>
          </p:cNvPr>
          <p:cNvSpPr txBox="1"/>
          <p:nvPr/>
        </p:nvSpPr>
        <p:spPr>
          <a:xfrm>
            <a:off x="2716677" y="5790578"/>
            <a:ext cx="226376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://www.pngall.com/online-banking-pn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-nc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9627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77BD09-0487-447A-8A4D-DAAA5BBDC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BANKRUPTCY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312A37-EC63-45A3-8B95-85B758F36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LEGAL PROCESS THAT GIVES A DEBTOR PROTECTION FROM CREDITORS 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F7D298-306E-4FB1-A223-357ED9CFE7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368539"/>
            <a:ext cx="5459470" cy="412189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23E7640-D45C-4260-B2D7-FE8AA9F00E01}"/>
              </a:ext>
            </a:extLst>
          </p:cNvPr>
          <p:cNvSpPr txBox="1"/>
          <p:nvPr/>
        </p:nvSpPr>
        <p:spPr>
          <a:xfrm>
            <a:off x="9306136" y="5290382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stokesztdkqgcijv.wikidot.co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386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5E0F1A-B198-4BE9-AFE4-D47452CD6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CASH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83A579-E95C-4E26-A2FD-9FC3E7EE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MONEY IN THE FORM OF BILLS/COINS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FA8A3D4-5F3A-40C2-A66F-0515683278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039225" y="640080"/>
            <a:ext cx="6128453" cy="557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A2A9509-5B7B-4132-AEC8-B49BC63EE849}"/>
              </a:ext>
            </a:extLst>
          </p:cNvPr>
          <p:cNvSpPr txBox="1"/>
          <p:nvPr/>
        </p:nvSpPr>
        <p:spPr>
          <a:xfrm>
            <a:off x="8918344" y="6018841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katarina159.blog.hr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5801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889263-930A-48A9-9F70-E2E840AFC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CHECK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4811-EC5D-4B50-8153-40A5E053D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A WRITTEN ORDER FOR A BANK TO PAY MONEY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B31C5AF-5733-4619-A6C2-0FCA1F06976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1127636"/>
            <a:ext cx="6896936" cy="46037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4C17A6-7A81-428E-B57B-E4EB06DF8E3E}"/>
              </a:ext>
            </a:extLst>
          </p:cNvPr>
          <p:cNvSpPr txBox="1"/>
          <p:nvPr/>
        </p:nvSpPr>
        <p:spPr>
          <a:xfrm>
            <a:off x="9432430" y="5531285"/>
            <a:ext cx="211949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blog.karenfayeth.com/?p=852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9303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D4F1B0-0B7A-4ACB-A966-D558DBDCF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CREDIT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CFDFA5-F1DB-4AE2-81CD-1355A2F3EB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The amount of financial trust extended to a person or a business by a lender; a loan.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AD81F17-70D7-4093-ACC3-60AE4DC2C8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14044" y="640080"/>
            <a:ext cx="5578816" cy="557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DE8BD5-BEF1-4BA5-BFC4-E16AE1D9976F}"/>
              </a:ext>
            </a:extLst>
          </p:cNvPr>
          <p:cNvSpPr txBox="1"/>
          <p:nvPr/>
        </p:nvSpPr>
        <p:spPr>
          <a:xfrm>
            <a:off x="8484830" y="6018841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bellenoirmag.blogspot.com/2012/03/frugal-files-spring-cleaning-for-your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72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EF6106-E7EA-48EC-B99A-D85ECDB226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pc="200"/>
              <a:t>interests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D92FA-9C99-45BC-A6D9-72EEA2ACC2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10600" y="4960137"/>
            <a:ext cx="3200400" cy="146304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things you like and enjoy doing.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4CED943-728F-4F9E-B5D4-4D88718080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24676" b="3209"/>
          <a:stretch/>
        </p:blipFill>
        <p:spPr>
          <a:xfrm>
            <a:off x="20" y="10"/>
            <a:ext cx="12191980" cy="457199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A9C7442-89A3-4A6B-BE4A-52D3EAE33C7E}"/>
              </a:ext>
            </a:extLst>
          </p:cNvPr>
          <p:cNvSpPr txBox="1"/>
          <p:nvPr/>
        </p:nvSpPr>
        <p:spPr>
          <a:xfrm>
            <a:off x="9798396" y="4371945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fishofgold.net/2013/03/01/hobbies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97819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E4B020-4BAE-4300-B55A-4B9C0E40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091F9-3499-4559-909E-7966FB47F0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card authorizing the holder to buy goods and services that can be paid for later.  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BB2F75-5C42-4667-AF6B-0A5172E190F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28756" y="3587750"/>
            <a:ext cx="1076325" cy="1419225"/>
          </a:xfrm>
        </p:spPr>
      </p:pic>
    </p:spTree>
    <p:extLst>
      <p:ext uri="{BB962C8B-B14F-4D97-AF65-F5344CB8AC3E}">
        <p14:creationId xmlns:p14="http://schemas.microsoft.com/office/powerpoint/2010/main" val="2778993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493C988-90AE-4C72-8B81-E76ADE383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91F3F4-6A47-45B6-A514-BA6363DDE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debit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38829-2DB6-47AF-81A4-A4A9FFDF72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An amount deducted from a bank account.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D9A86F5-12E7-4CDA-8037-A3723DFAA0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9932784-DE5A-4504-BAEE-51BE0851E9C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4649" r="2631"/>
          <a:stretch/>
        </p:blipFill>
        <p:spPr>
          <a:xfrm>
            <a:off x="4654984" y="640080"/>
            <a:ext cx="6896936" cy="557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339A6A-97A0-4CAD-BBBE-0EEDA69FE812}"/>
              </a:ext>
            </a:extLst>
          </p:cNvPr>
          <p:cNvSpPr txBox="1"/>
          <p:nvPr/>
        </p:nvSpPr>
        <p:spPr>
          <a:xfrm>
            <a:off x="9942666" y="6870700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5" tooltip="https://en.wikipedia.org/wiki/File:CitizensBankCard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6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087649-5CA9-4BE1-B155-3ECCA9E82D67}"/>
              </a:ext>
            </a:extLst>
          </p:cNvPr>
          <p:cNvSpPr txBox="1"/>
          <p:nvPr/>
        </p:nvSpPr>
        <p:spPr>
          <a:xfrm>
            <a:off x="7810475" y="6870700"/>
            <a:ext cx="21194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uk.anygator.com/search/mastercard%20debit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7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3367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8ED5D6A-5605-424E-807E-BBD24D80D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4431792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Debit card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218EC5-E352-473B-B185-361D821FE5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4429615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dirty="0"/>
              <a:t>Card that looks like a credit card but operates like cash; money is immediately subtracted from bank account when purchase is made.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9AEBF70-F907-4E4B-B5D3-6C749EF5B06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608086"/>
            <a:ext cx="5455921" cy="364182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9EC6E86-3543-4F5C-8AD5-243AACA011B1}"/>
              </a:ext>
            </a:extLst>
          </p:cNvPr>
          <p:cNvSpPr txBox="1"/>
          <p:nvPr/>
        </p:nvSpPr>
        <p:spPr>
          <a:xfrm>
            <a:off x="9143891" y="5049858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pakalahau.wordpress.com/2009/09/page/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642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493C988-90AE-4C72-8B81-E76ADE3833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5D21BA-633E-40C6-8B61-91EF7996B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debt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D5275-CB75-44EB-9596-35E01D6577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Money owed	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D9A86F5-12E7-4CDA-8037-A3723DFAA0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B6ABBCF-CFC5-45C9-B609-AE008D2FF20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7428" r="-2" b="11682"/>
          <a:stretch/>
        </p:blipFill>
        <p:spPr>
          <a:xfrm>
            <a:off x="4654984" y="640080"/>
            <a:ext cx="6896936" cy="557881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2616FD-23FD-4CC0-94FA-2B1E0E8CCABF}"/>
              </a:ext>
            </a:extLst>
          </p:cNvPr>
          <p:cNvSpPr txBox="1"/>
          <p:nvPr/>
        </p:nvSpPr>
        <p:spPr>
          <a:xfrm>
            <a:off x="9158316" y="6018841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baagu.net/2013/02/01/%e0%b0%85%e0%b0%aa%e0%b1%8d%e0%b0%aa%e0%b1%81-%e0%b0%a4%e0%b1%8b-%e0%b0%ae%e0%b0%a8%e0%b0%b6%e0%b1%8d%e0%b0%b6%e0%b0%be%e0%b0%82%e0%b0%a4%e0%b0%bf-%e0%b0%95%e0%b0%bf-%e0%b0%ae%e0%b1%81%e0%b0%aa-2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283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BFFEF50-F62B-4A59-B82B-698063A053E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36F034-7C50-4BBA-95E1-83E7946F3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foreclosure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92DDE2F-7DF3-4271-BED6-7504CAD251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38CAF5-3FF8-438D-8DE2-315034C7F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9" y="2286000"/>
            <a:ext cx="3791711" cy="3931920"/>
          </a:xfrm>
        </p:spPr>
        <p:txBody>
          <a:bodyPr vert="horz" lIns="45720" tIns="45720" rIns="45720" bIns="45720" rtlCol="0">
            <a:normAutofit/>
          </a:bodyPr>
          <a:lstStyle/>
          <a:p>
            <a:pPr lvl="1"/>
            <a:r>
              <a:rPr lang="en-US">
                <a:solidFill>
                  <a:srgbClr val="FFFFFF"/>
                </a:solidFill>
              </a:rPr>
              <a:t>A LEGAL PROCESS IN WHICH A LENDER TAKES POSSESSION OF MORTGAGED PROPERTY FROM THE HOLDER WHO FAILED TO MAKE PAYMENTS.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0292E994-06EF-41C8-8E09-9D1F9446FA1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0" y="1383030"/>
            <a:ext cx="5455921" cy="40919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57C8822-678F-4CAD-B302-442A51B9259B}"/>
              </a:ext>
            </a:extLst>
          </p:cNvPr>
          <p:cNvSpPr txBox="1"/>
          <p:nvPr/>
        </p:nvSpPr>
        <p:spPr>
          <a:xfrm>
            <a:off x="9302587" y="5274915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s://en.wikipedia.org/wiki/Foreclosure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62337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03748CB-B91A-4056-AAA3-CB0B2AA4A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Credit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FDDA85-7C3F-46B1-AA86-4C4449F7DB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600"/>
              <a:t>RECORD OF PERSONAL FINANCIAL INFORMATION</a:t>
            </a:r>
          </a:p>
          <a:p>
            <a:endParaRPr lang="en-US" sz="1600"/>
          </a:p>
          <a:p>
            <a:r>
              <a:rPr lang="en-US" sz="1600"/>
              <a:t>Includes previous addresses, SSN, employers, income, credit cards, loans, etc.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4F75A4-9139-4FC2-A280-5AA5619E2B7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2342" y="1304305"/>
            <a:ext cx="6909577" cy="424938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DABF19-F801-4235-AA65-B9F7805461C1}"/>
              </a:ext>
            </a:extLst>
          </p:cNvPr>
          <p:cNvSpPr txBox="1"/>
          <p:nvPr/>
        </p:nvSpPr>
        <p:spPr>
          <a:xfrm>
            <a:off x="9143887" y="5353639"/>
            <a:ext cx="24080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myfabfinance.com/how-to-get-your-credit-report-totally-free-on-annualcreditreport-co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1646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464F0-24F5-4D2E-ACA3-CE7C0F148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 score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A2DA28-BEA1-474E-A048-F756E1FA441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A standardized measure of potential to repay debt.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BD53194B-68C6-47E4-AB3E-4DE254B11CB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28644" y="3482975"/>
            <a:ext cx="2876550" cy="1628775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25145AD-DD21-4AED-BF5A-3D7534855F04}"/>
              </a:ext>
            </a:extLst>
          </p:cNvPr>
          <p:cNvSpPr txBox="1"/>
          <p:nvPr/>
        </p:nvSpPr>
        <p:spPr>
          <a:xfrm>
            <a:off x="6928644" y="5111750"/>
            <a:ext cx="28765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stackoverflow.com/questions/30828131/scoring-scale-object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sa/3.0/"/>
              </a:rPr>
              <a:t>CC BY-SA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62868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2D0D917-678F-4643-B430-4848485DA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 out the Vocabulary Graphic Organizer and Work book to page 71.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D0C9E6-DC12-4E5C-A876-A40323506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Define:  budget, discretionary income, fixed expenses, variable expenses.  (71)</a:t>
            </a:r>
          </a:p>
        </p:txBody>
      </p:sp>
    </p:spTree>
    <p:extLst>
      <p:ext uri="{BB962C8B-B14F-4D97-AF65-F5344CB8AC3E}">
        <p14:creationId xmlns:p14="http://schemas.microsoft.com/office/powerpoint/2010/main" val="1953682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231582-48B3-4134-8B55-0984CF537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D8D0FC-CB95-43DD-94F2-EC37BCEF59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A record of income and spending and a plan for managing money.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FFEA4E3-938D-42C0-89CC-FCCD93E193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1489725"/>
            <a:ext cx="6896936" cy="3879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23082B-A06E-4B7E-8EDB-AC6BEE7ACC28}"/>
              </a:ext>
            </a:extLst>
          </p:cNvPr>
          <p:cNvSpPr txBox="1"/>
          <p:nvPr/>
        </p:nvSpPr>
        <p:spPr>
          <a:xfrm>
            <a:off x="9158316" y="5169196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htxt.co.za/2014/07/05/digital-budgets-and-debt-trackers-5-finance-apps-for-windows-8-1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940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DBAAD29-C5C9-4C5D-9EAF-B7CA85A991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DISCRETIONARY INCOME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11340-FEC8-48F7-8C40-1B2D83557A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600"/>
              <a:t>MONEY AVAILABLE TO SPEND ON GOODS/SERVICES THAT ARE NOT ESSENTIAL.</a:t>
            </a:r>
          </a:p>
          <a:p>
            <a:endParaRPr lang="en-US" sz="1600"/>
          </a:p>
          <a:p>
            <a:r>
              <a:rPr lang="en-US" sz="1600"/>
              <a:t>IE:  ENTERTAINMENT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03C5D51-C1F1-4D67-B925-C681185F1F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2342" y="1122929"/>
            <a:ext cx="6909577" cy="461214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F96DBB-BEE4-431C-B487-0A6B4C1E8F49}"/>
              </a:ext>
            </a:extLst>
          </p:cNvPr>
          <p:cNvSpPr txBox="1"/>
          <p:nvPr/>
        </p:nvSpPr>
        <p:spPr>
          <a:xfrm>
            <a:off x="9302585" y="5535016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en.wikipedia.org/wiki/File:20th_Century_FOX_Home_Entertainment.jpg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64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C392DDC-08DC-481C-86CC-41804D8BC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3B76A-20B9-4764-939E-D397686925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6806" y="3849539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chemeClr val="tx1">
                    <a:lumMod val="95000"/>
                    <a:lumOff val="5000"/>
                  </a:schemeClr>
                </a:solidFill>
              </a:rPr>
              <a:t>The things you do well.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CF1900-D910-42E5-8D82-AF151AE1DFD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843137"/>
            <a:ext cx="6896936" cy="517270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FCDE38-D02C-4111-A049-022BF5C95E16}"/>
              </a:ext>
            </a:extLst>
          </p:cNvPr>
          <p:cNvSpPr txBox="1"/>
          <p:nvPr/>
        </p:nvSpPr>
        <p:spPr>
          <a:xfrm>
            <a:off x="9432429" y="5815784"/>
            <a:ext cx="2119491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s://www.definit.co.uk/2016/10/how-do-you-keep-your-it-skills-relevant-without-burn-out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94792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CDD9D4E4-822E-4F5C-B228-C258C9983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FIXED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396C0D-9F59-4E86-BCAF-2A5E17EF48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600"/>
              <a:t>Expenses that DO NOT CHANGE from month to month.</a:t>
            </a:r>
          </a:p>
          <a:p>
            <a:endParaRPr lang="en-US" sz="1600"/>
          </a:p>
          <a:p>
            <a:r>
              <a:rPr lang="en-US" sz="1600"/>
              <a:t>Example Rent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7790D72-D7E8-473C-A062-C2B25EA4C8D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2342" y="1131564"/>
            <a:ext cx="6909577" cy="45948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FA29B10-AEA5-4633-8F2B-06429507E736}"/>
              </a:ext>
            </a:extLst>
          </p:cNvPr>
          <p:cNvSpPr txBox="1"/>
          <p:nvPr/>
        </p:nvSpPr>
        <p:spPr>
          <a:xfrm>
            <a:off x="9302585" y="5526380"/>
            <a:ext cx="224933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www.investitwisely.com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357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052AFA8-8863-4BAA-808D-C716FDCF3AF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D974FC45-6BF9-4973-867F-9FFB52A39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3133581" cy="149961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Variable expenses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238C33-EC07-4922-853D-96DB206ADC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8" y="2286000"/>
            <a:ext cx="3133580" cy="3931920"/>
          </a:xfrm>
        </p:spPr>
        <p:txBody>
          <a:bodyPr vert="horz" lIns="45720" tIns="45720" rIns="45720" bIns="45720" rtlCol="0">
            <a:normAutofit/>
          </a:bodyPr>
          <a:lstStyle/>
          <a:p>
            <a:r>
              <a:rPr lang="en-US" sz="1600"/>
              <a:t>Expenses that vary from month to month.</a:t>
            </a:r>
          </a:p>
          <a:p>
            <a:endParaRPr lang="en-US" sz="1600"/>
          </a:p>
          <a:p>
            <a:r>
              <a:rPr lang="en-US" sz="1600"/>
              <a:t>Ex:  car repairs, doctor bills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8AA294EB-89C3-4CC3-8C7E-8877391815D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642342" y="941552"/>
            <a:ext cx="6909577" cy="49748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7A1B453-2561-4500-B09D-63CB26A62C34}"/>
              </a:ext>
            </a:extLst>
          </p:cNvPr>
          <p:cNvSpPr txBox="1"/>
          <p:nvPr/>
        </p:nvSpPr>
        <p:spPr>
          <a:xfrm>
            <a:off x="9158315" y="5716392"/>
            <a:ext cx="239360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 tooltip="http://technofaq.org/posts/2016/10/how-to-keep-your-car-running-in-top-condition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570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88A901F-2380-409D-B12F-3A0FDAFAEE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14CD50C8-2F85-4F12-A5B5-9336E254A7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FEEC04FE-DBE1-4183-9A6C-75B431F9B39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alphaModFix amt="45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r="669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B8D1D75-8EFD-4058-812B-668AE1B88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7164674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6600" spc="200">
                <a:solidFill>
                  <a:schemeClr val="tx1"/>
                </a:solidFill>
              </a:rPr>
              <a:t>Aptitudes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F266-32C2-490B-A096-9F080D0D0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51608" y="643467"/>
            <a:ext cx="3096926" cy="557106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4000" dirty="0"/>
              <a:t>Your natural talents</a:t>
            </a:r>
            <a:r>
              <a:rPr lang="en-US" sz="2000" dirty="0"/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0462730-B6B2-4B97-BE07-C3406047B994}"/>
              </a:ext>
            </a:extLst>
          </p:cNvPr>
          <p:cNvSpPr txBox="1"/>
          <p:nvPr/>
        </p:nvSpPr>
        <p:spPr>
          <a:xfrm>
            <a:off x="9780920" y="6657944"/>
            <a:ext cx="2408032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learn.e-limu.org/topic/view/?c=22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3794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B43EBB-719F-4C01-AECE-1D876283B93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668598-8D28-46A7-ACB7-6198A4648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805" y="640080"/>
            <a:ext cx="3378099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/>
              <a:t>values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9A128-C6F2-4847-81DB-79922388AC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0036" y="3791642"/>
            <a:ext cx="3378098" cy="2367405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ideals that are important to you and your career choice.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55B70B32-BD93-4B4F-B210-8956E300D24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00698" y="3765314"/>
            <a:ext cx="32004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8ABCD67-3753-40EE-A6EA-31C9BA61562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654984" y="1119015"/>
            <a:ext cx="6896936" cy="462094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9F81BEC-3ACF-42F0-A691-EBEFB8E76F36}"/>
              </a:ext>
            </a:extLst>
          </p:cNvPr>
          <p:cNvSpPr txBox="1"/>
          <p:nvPr/>
        </p:nvSpPr>
        <p:spPr>
          <a:xfrm>
            <a:off x="9143890" y="5539906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vinodtbidwaik.blogspot.com/2014/08/what-are-your-values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119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0F45981-C86A-483D-9C3A-EEA29E431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Taxes/income Lesson 2 vocabulary:  Take out your workbook/graphic organizer/complete for the following vocabulary.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9D4F986B-023D-42C9-B280-FCDEB37632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Lesson 2 vocabulary:  Taxes/Income</a:t>
            </a:r>
          </a:p>
          <a:p>
            <a:r>
              <a:rPr lang="en-US" dirty="0"/>
              <a:t>Vocab on page 11:</a:t>
            </a:r>
          </a:p>
          <a:p>
            <a:r>
              <a:rPr lang="en-US" dirty="0"/>
              <a:t>Gross annual income; gross monthly income; net annual income; net monthly income; income tax; Medicare; Social Security; taxes.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2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73DEAEA-BFDB-410C-89E7-02514506C8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6EAAB671-E1B2-4834-B3F6-E0A2D3BE86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-635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89FFE7C-E583-49D7-B92E-1EC8D6D4FC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0D2945E-06BB-4ED7-B357-30CA7211CF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D10E313-E4E6-4E41-8591-9FB07585C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276" y="640080"/>
            <a:ext cx="4208656" cy="303485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400" spc="200">
                <a:solidFill>
                  <a:srgbClr val="FFFFFF"/>
                </a:solidFill>
              </a:rPr>
              <a:t>Gross annual income (GAI)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156F3-6D7C-4751-BCD6-104BC84EAE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921" y="3849539"/>
            <a:ext cx="4204012" cy="2359417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600">
                <a:solidFill>
                  <a:srgbClr val="FFFFFF"/>
                </a:solidFill>
              </a:rPr>
              <a:t>TOTAL PAY OR EARNINGS MADE OVER A ONE-YEAR PERIOD BEFORE ANY DEDUCTIONS ARE MADE.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4C9872C-B3B3-4A61-B20E-F79415F455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765314"/>
            <a:ext cx="3931920" cy="0"/>
          </a:xfrm>
          <a:prstGeom prst="line">
            <a:avLst/>
          </a:prstGeom>
          <a:ln w="19050"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F1018B2-1E5E-467D-8782-6D75D384910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096000" y="1088740"/>
            <a:ext cx="5459470" cy="468149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6FB162A-C701-422E-9E43-0F6AB390BA3E}"/>
              </a:ext>
            </a:extLst>
          </p:cNvPr>
          <p:cNvSpPr txBox="1"/>
          <p:nvPr/>
        </p:nvSpPr>
        <p:spPr>
          <a:xfrm>
            <a:off x="9147440" y="5570180"/>
            <a:ext cx="2408030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johnnycloaca.blogspot.co.at/2010_08_01_archive.html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14938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99CB38"/>
      </a:accent1>
      <a:accent2>
        <a:srgbClr val="63A537"/>
      </a:accent2>
      <a:accent3>
        <a:srgbClr val="E6D024"/>
      </a:accent3>
      <a:accent4>
        <a:srgbClr val="CC9700"/>
      </a:accent4>
      <a:accent5>
        <a:srgbClr val="4EB3CF"/>
      </a:accent5>
      <a:accent6>
        <a:srgbClr val="378DA6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29F68FFC-748B-4FC3-BF39-7F84A6D584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197</TotalTime>
  <Words>1448</Words>
  <Application>Microsoft Office PowerPoint</Application>
  <PresentationFormat>Widescreen</PresentationFormat>
  <Paragraphs>168</Paragraphs>
  <Slides>51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5" baseType="lpstr">
      <vt:lpstr>Tw Cen MT</vt:lpstr>
      <vt:lpstr>Tw Cen MT Condensed</vt:lpstr>
      <vt:lpstr>Wingdings 3</vt:lpstr>
      <vt:lpstr>Integral</vt:lpstr>
      <vt:lpstr>Junior achievement 2019 vocab</vt:lpstr>
      <vt:lpstr>When you come in today:  take a workbook and graphic organizer and Lesson 1 career cluster:  Define the following vocabulary on the graphic organizer.</vt:lpstr>
      <vt:lpstr>Career cluster </vt:lpstr>
      <vt:lpstr>interests</vt:lpstr>
      <vt:lpstr>abilities</vt:lpstr>
      <vt:lpstr>Aptitudes </vt:lpstr>
      <vt:lpstr>values</vt:lpstr>
      <vt:lpstr>Taxes/income Lesson 2 vocabulary:  Take out your workbook/graphic organizer/complete for the following vocabulary.</vt:lpstr>
      <vt:lpstr>Gross annual income (GAI)</vt:lpstr>
      <vt:lpstr>GROSS MONTHLY INCOME (gmi)</vt:lpstr>
      <vt:lpstr>NET ANNUAL INCOME (nai)</vt:lpstr>
      <vt:lpstr>NET MONTHLY INCOME (nmi)</vt:lpstr>
      <vt:lpstr>INCOME TAX</vt:lpstr>
      <vt:lpstr>MEDICARE</vt:lpstr>
      <vt:lpstr>SOCIAL SECURITY </vt:lpstr>
      <vt:lpstr>TAXES </vt:lpstr>
      <vt:lpstr>Entrepreneur:  Page 19</vt:lpstr>
      <vt:lpstr>TAKE OUT YOUR JA WORKBOOK AND VOCABULARY GRAPHIC ORGANIZER..COMPLETE</vt:lpstr>
      <vt:lpstr>BOND </vt:lpstr>
      <vt:lpstr>FINANCIAL INSTITUTION</vt:lpstr>
      <vt:lpstr>INTEREST </vt:lpstr>
      <vt:lpstr>INVEST </vt:lpstr>
      <vt:lpstr>MUTUAL FUND</vt:lpstr>
      <vt:lpstr>OPPORTUNITY COST</vt:lpstr>
      <vt:lpstr>PAY YOURSELF FIRST (pyf)</vt:lpstr>
      <vt:lpstr>PRINCIPAL</vt:lpstr>
      <vt:lpstr>RISK   </vt:lpstr>
      <vt:lpstr>SAVINGS ACCOUNT</vt:lpstr>
      <vt:lpstr>STOCK</vt:lpstr>
      <vt:lpstr>Define the vocabulary on your Graphic organizer from page 45, 51, 56</vt:lpstr>
      <vt:lpstr>BANK</vt:lpstr>
      <vt:lpstr>CREDIT UNION</vt:lpstr>
      <vt:lpstr>INTERNET BANK</vt:lpstr>
      <vt:lpstr>MOBILE BANKING</vt:lpstr>
      <vt:lpstr>ONLINE BANKING</vt:lpstr>
      <vt:lpstr>BANKRUPTCY</vt:lpstr>
      <vt:lpstr>CASH </vt:lpstr>
      <vt:lpstr>CHECK</vt:lpstr>
      <vt:lpstr>CREDIT </vt:lpstr>
      <vt:lpstr>Credit card</vt:lpstr>
      <vt:lpstr>debit</vt:lpstr>
      <vt:lpstr>Debit card</vt:lpstr>
      <vt:lpstr>debt</vt:lpstr>
      <vt:lpstr>foreclosure</vt:lpstr>
      <vt:lpstr>Credit report</vt:lpstr>
      <vt:lpstr>Credit score</vt:lpstr>
      <vt:lpstr>Take out the Vocabulary Graphic Organizer and Work book to page 71.</vt:lpstr>
      <vt:lpstr>budget</vt:lpstr>
      <vt:lpstr>DISCRETIONARY INCOME</vt:lpstr>
      <vt:lpstr>FIXED EXPENSES</vt:lpstr>
      <vt:lpstr>Variable expenses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Junior achievement 2019 vocab</dc:title>
  <dc:creator>Suggs, Megan</dc:creator>
  <cp:lastModifiedBy>Hayes, Angelique</cp:lastModifiedBy>
  <cp:revision>10</cp:revision>
  <dcterms:created xsi:type="dcterms:W3CDTF">2019-01-03T15:53:04Z</dcterms:created>
  <dcterms:modified xsi:type="dcterms:W3CDTF">2019-01-15T15:16:25Z</dcterms:modified>
</cp:coreProperties>
</file>