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844" r:id="rId2"/>
    <p:sldId id="293" r:id="rId3"/>
    <p:sldId id="845" r:id="rId4"/>
    <p:sldId id="846" r:id="rId5"/>
    <p:sldId id="864" r:id="rId6"/>
    <p:sldId id="847" r:id="rId7"/>
    <p:sldId id="865" r:id="rId8"/>
    <p:sldId id="794" r:id="rId9"/>
    <p:sldId id="848" r:id="rId10"/>
    <p:sldId id="863" r:id="rId11"/>
    <p:sldId id="866" r:id="rId12"/>
    <p:sldId id="867" r:id="rId13"/>
    <p:sldId id="868" r:id="rId14"/>
    <p:sldId id="869" r:id="rId15"/>
    <p:sldId id="870" r:id="rId16"/>
    <p:sldId id="871" r:id="rId17"/>
    <p:sldId id="872" r:id="rId18"/>
    <p:sldId id="873" r:id="rId19"/>
    <p:sldId id="874" r:id="rId20"/>
    <p:sldId id="875" r:id="rId21"/>
    <p:sldId id="876" r:id="rId22"/>
    <p:sldId id="877" r:id="rId23"/>
    <p:sldId id="878" r:id="rId24"/>
    <p:sldId id="879" r:id="rId25"/>
    <p:sldId id="880" r:id="rId26"/>
    <p:sldId id="881" r:id="rId27"/>
    <p:sldId id="882" r:id="rId28"/>
    <p:sldId id="883" r:id="rId29"/>
    <p:sldId id="884" r:id="rId30"/>
    <p:sldId id="885" r:id="rId31"/>
    <p:sldId id="886" r:id="rId32"/>
    <p:sldId id="887" r:id="rId33"/>
    <p:sldId id="888" r:id="rId34"/>
    <p:sldId id="8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BF0"/>
    <a:srgbClr val="F6921E"/>
    <a:srgbClr val="F3A63E"/>
    <a:srgbClr val="4BA7B4"/>
    <a:srgbClr val="BE222F"/>
    <a:srgbClr val="949599"/>
    <a:srgbClr val="FFCA26"/>
    <a:srgbClr val="223E74"/>
    <a:srgbClr val="A5D9C1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10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4D126-0FF3-46DB-9D2D-5D64A0B1505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38806-2B90-4616-947E-3C68E3302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1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8148" y="623944"/>
            <a:ext cx="7955280" cy="5400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793377" y="766482"/>
            <a:ext cx="7664823" cy="5067043"/>
          </a:xfrm>
          <a:prstGeom prst="ellipse">
            <a:avLst/>
          </a:prstGeom>
          <a:solidFill>
            <a:srgbClr val="B5DB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-17586" y="6616696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893" y="3428497"/>
            <a:ext cx="797286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700" dirty="0">
                <a:latin typeface="KG Eyes Wide Open" panose="02000506000000020004" pitchFamily="2" charset="0"/>
              </a:rPr>
              <a:t>Movement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463155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latin typeface="KG HAPPY Solid" panose="02000000000000000000" pitchFamily="2" charset="0"/>
              </a:rPr>
              <a:t>PAN-AFRICAN</a:t>
            </a:r>
          </a:p>
        </p:txBody>
      </p:sp>
    </p:spTree>
    <p:extLst>
      <p:ext uri="{BB962C8B-B14F-4D97-AF65-F5344CB8AC3E}">
        <p14:creationId xmlns:p14="http://schemas.microsoft.com/office/powerpoint/2010/main" val="58548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71291"/>
            <a:ext cx="8229600" cy="491541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2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3E7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6" y="228600"/>
            <a:ext cx="6893168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45851" y="3530790"/>
            <a:ext cx="2729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Republic of South Africa</a:t>
            </a:r>
          </a:p>
        </p:txBody>
      </p:sp>
    </p:spTree>
    <p:extLst>
      <p:ext uri="{BB962C8B-B14F-4D97-AF65-F5344CB8AC3E}">
        <p14:creationId xmlns:p14="http://schemas.microsoft.com/office/powerpoint/2010/main" val="2228236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A5D9C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87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1600s, the British and the Dutch colonized South Africa.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 was eventually seized by the British from the Dutch settlers (after the Boer War).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1685, the first policy of white superiority became visible when a law was passed forbidding whites and Africans to marry in the territory.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781404" y="61142"/>
            <a:ext cx="758124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23E7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Colonization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091350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3E7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51" y="1121666"/>
            <a:ext cx="7315200" cy="553262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3117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arrival of the first European settlers -- Jan van Riebeeck (Dutch East India Company) in Table Bay in April 1652.</a:t>
            </a:r>
          </a:p>
        </p:txBody>
      </p:sp>
    </p:spTree>
    <p:extLst>
      <p:ext uri="{BB962C8B-B14F-4D97-AF65-F5344CB8AC3E}">
        <p14:creationId xmlns:p14="http://schemas.microsoft.com/office/powerpoint/2010/main" val="2763747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A5D9C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45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More European settlers came to South Africa than to anywhere else on the continent.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1910, Great Britain established the Union of South Africa.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Governing power was only given to whites.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1948, a new political party, the National Party, came to power and voted to implement a series of restrictive segregationist laws, known collectively as </a:t>
            </a:r>
            <a:r>
              <a:rPr lang="en-US" sz="2800" i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apartheid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16652" y="61142"/>
            <a:ext cx="3910751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23E7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Power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23E7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83420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3E7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9" y="170350"/>
            <a:ext cx="3710608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511" y="2539493"/>
            <a:ext cx="5458969" cy="4114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843173" y="731138"/>
            <a:ext cx="3309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National Party 1948</a:t>
            </a:r>
          </a:p>
        </p:txBody>
      </p:sp>
    </p:spTree>
    <p:extLst>
      <p:ext uri="{BB962C8B-B14F-4D97-AF65-F5344CB8AC3E}">
        <p14:creationId xmlns:p14="http://schemas.microsoft.com/office/powerpoint/2010/main" val="3057326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A5D9C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7132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National Party enforced the policy of apartheid through legislation across South Africa.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Apartheid was a social and political policy of racial segregation and discrimination.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Afrikaans (the language of white South Africans), apartheid means “apartness”.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654245" y="61142"/>
            <a:ext cx="5835572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23E7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Apartheid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8545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3E7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5427" y="401658"/>
            <a:ext cx="4141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African Signs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the Apartheid Era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7" y="728841"/>
            <a:ext cx="3993933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29" y="2557641"/>
            <a:ext cx="5535249" cy="4114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2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A5D9C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19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policy of apartheid took a strong hold in the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separated South Africa into whites and non-whites, restricting where blacks could live, work, travel, sit, go to the bathroom, eat,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Under apartheid, blacks could not vote or participate in government.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does this remind you of??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080822" y="61142"/>
            <a:ext cx="6982424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23E7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Segregation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499663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3E7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87" y="1143000"/>
            <a:ext cx="2683764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9" y="1143000"/>
            <a:ext cx="457200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246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71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the 20</a:t>
            </a:r>
            <a:r>
              <a:rPr lang="en-US" sz="32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century, European powers had colonized the majority of Africa.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only independent countries were Liberia and Ethiopia.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Liberia was founded in 1822 by former American slaves.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781417" y="61142"/>
            <a:ext cx="758124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Colonization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05294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A5D9C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124523"/>
            <a:ext cx="8050235" cy="670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1951, government officials created the Bantu Authorities Act, which created “homelands” for black South Africans.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 this time, whites owned 80% of the land, although they only represented 10% of the population.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a result of this law, 9 million South Africans were excluded from participating in the 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04950" y="61142"/>
            <a:ext cx="8934177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000" dirty="0">
                <a:ln w="38100">
                  <a:solidFill>
                    <a:sysClr val="windowText" lastClr="000000"/>
                  </a:solidFill>
                </a:ln>
                <a:solidFill>
                  <a:srgbClr val="223E7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Bantu Authorities Act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676990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3E7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8635"/>
            <a:ext cx="4572000" cy="634073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219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A5D9C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886" y="1053721"/>
            <a:ext cx="8050235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Apartheid allowed many whites to grow wealthy and powerful, while millions of blacks suffered.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Afrikaners lived in up-scale neighborhoods while native South Africans lived in slums or in Bantustans.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09274" y="61142"/>
            <a:ext cx="8725529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000" dirty="0">
                <a:ln w="38100">
                  <a:solidFill>
                    <a:sysClr val="windowText" lastClr="000000"/>
                  </a:solidFill>
                </a:ln>
                <a:solidFill>
                  <a:srgbClr val="223E7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Life Under Apartheid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401343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3E7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3493"/>
            <a:ext cx="85344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9890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A5D9C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886" y="1053721"/>
            <a:ext cx="8050235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Bantustans were artificially created reservations (“homelands”) for native Africans to live 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Bantustans offered a poor quality of land and were unfit for the large populations forced to live there.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Africans were unable to leave their Bantustan without a passport.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09274" y="61142"/>
            <a:ext cx="8725529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000" dirty="0">
                <a:ln w="38100">
                  <a:solidFill>
                    <a:sysClr val="windowText" lastClr="000000"/>
                  </a:solidFill>
                </a:ln>
                <a:solidFill>
                  <a:srgbClr val="223E7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Life Under Apartheid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735159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3E7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34" y="374024"/>
            <a:ext cx="7315200" cy="453542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76519" y="5119518"/>
            <a:ext cx="8202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Black South Africans line up at the counter of a government office to get their new passbooks in Johannesburg, South Africa, April 7, 1960.</a:t>
            </a:r>
          </a:p>
        </p:txBody>
      </p:sp>
    </p:spTree>
    <p:extLst>
      <p:ext uri="{BB962C8B-B14F-4D97-AF65-F5344CB8AC3E}">
        <p14:creationId xmlns:p14="http://schemas.microsoft.com/office/powerpoint/2010/main" val="2370253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3E7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 descr="http://t1.gstatic.com/images?q=tbn:ANd9GcTgtJQGFm4YST5FUkUhYa2c2ZOlq5b3u8rviSrGKNGikWFqX3NpfqlNKBQn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45" y="411998"/>
            <a:ext cx="2950265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3707" r="3344" b="4303"/>
          <a:stretch/>
        </p:blipFill>
        <p:spPr>
          <a:xfrm>
            <a:off x="2423278" y="2943619"/>
            <a:ext cx="4572000" cy="329867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5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A5D9C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70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1950s, the African National Congress, or ANC, began to actively fight apartheid.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goal of the ANC was to increase rights of native Africans, although the group had no real power in 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Eventually, the ANC was declared illegal by the South African government and members were often arrested.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884553" y="61142"/>
            <a:ext cx="3374963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23E7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A.N.C.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55070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3E7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94" y="161418"/>
            <a:ext cx="2743200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94" y="2178305"/>
            <a:ext cx="5029200" cy="447598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3271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3E7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3" y="207917"/>
            <a:ext cx="7729691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70315" y="5673712"/>
            <a:ext cx="7866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ANC Members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(Nelson Mandela, second from right)</a:t>
            </a:r>
          </a:p>
        </p:txBody>
      </p:sp>
    </p:spTree>
    <p:extLst>
      <p:ext uri="{BB962C8B-B14F-4D97-AF65-F5344CB8AC3E}">
        <p14:creationId xmlns:p14="http://schemas.microsoft.com/office/powerpoint/2010/main" val="85356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7809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Africans resented their unequal status and lack of political rights under European control.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wanted to take control of their own governments, land, and resources.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Nationalism, a feeling of strong pride in one’s own country, began to sweep across Africa and fed the desire for independence from European rule.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917673" y="61142"/>
            <a:ext cx="730873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Nationalism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307623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A5D9C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14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Rolihlahla Mandela was born on July 18, 1918 in South Africa.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He was a member of the Thimbu tribe, and his father was chief of the city of </a:t>
            </a:r>
            <a:r>
              <a:rPr lang="en-US" sz="2800" dirty="0" err="1">
                <a:latin typeface="KG First Time In Forever" panose="02000506000000020003" pitchFamily="2" charset="0"/>
                <a:ea typeface="KBScaredStraight" panose="02000603000000000000" pitchFamily="2" charset="0"/>
              </a:rPr>
              <a:t>Mvezo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His father died when he was 9, and he was sent to live with a tribal chief who took care of his education.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his first day of school, his teacher gave him the name of Nelson.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077443" y="61142"/>
            <a:ext cx="498918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23E7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Mandela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73359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3E7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6857" y="2486759"/>
            <a:ext cx="44971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Rolihlahla “Nelson” Mandela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 Member of the Thimbu Tribe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5" y="457200"/>
            <a:ext cx="4076543" cy="594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27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A5D9C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08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Even though he was the first person in his family to attend school, he was an excellent student.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graduating college, he became a lawyer and opened the South Africa’s first black law firm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Mandela wanted to defend poor, black South Africans charged with breaking apartheid laws.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077443" y="61142"/>
            <a:ext cx="498918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23E7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Mandela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825784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3E7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3" y="230654"/>
            <a:ext cx="5905500" cy="34004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95" y="2741536"/>
            <a:ext cx="4572000" cy="391275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672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A5D9C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Mandela became a prominent member of the African National Congress and participated in numerous ANC-led protests against apartheid.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Nelson Mandela admired Gandhi, who had used peaceful protests in India.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He urged the ANC members to follow Gandhi’s beliefs in non-violent protests.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802969" y="61142"/>
            <a:ext cx="7538154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23E7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Non-Violence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53255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900" y="1328511"/>
            <a:ext cx="8328136" cy="750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 example of African nationalism was the Pan-African movement that began in the late 1800s.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movement believed that all Africans shared  a common heritage and should work together for their freedom.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Pan-African movement’s principles actually dated back to the slave trade era.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first Pan-African Congress occurred in 1900.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884173" y="61142"/>
            <a:ext cx="737573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Pan-African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3790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4415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Pan-African Congress Delegates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07007"/>
            <a:ext cx="8229600" cy="577399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521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768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the end of World War II, four more meetings had occurred.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fifth Pan-African Congress counted in 90 delegates, including the future leaders of Kenya and Ghana.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Eventually, the influence of the movement began to fade, but not before pushing the cause of nationalism forward.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884173" y="61142"/>
            <a:ext cx="737573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Pan-African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26008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81676"/>
            <a:ext cx="8229600" cy="489464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100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48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Africa began to change by the 1940s.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rule of tribal chiefs had weakened because of their links with colonial governments, thus limiting their ability to control people.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 educated middle class that disliked colonial life began to grow in the cities.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899512" y="61142"/>
            <a:ext cx="534505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Changes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05654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cost for European countries to maintain colonies was rising.</a:t>
            </a:r>
          </a:p>
          <a:p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the second half of the century, unrest arose throughout the continent and African nations fought to free themselves from European control.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00186" y="61142"/>
            <a:ext cx="394370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Unrest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376153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59370</TotalTime>
  <Words>1096</Words>
  <Application>Microsoft Office PowerPoint</Application>
  <PresentationFormat>On-screen Show (4:3)</PresentationFormat>
  <Paragraphs>185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KBScaredStraight</vt:lpstr>
      <vt:lpstr>KG Eyes Wide Open</vt:lpstr>
      <vt:lpstr>KG First Time In Forever</vt:lpstr>
      <vt:lpstr>KG HAPPY Solid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Militana, Connie</cp:lastModifiedBy>
  <cp:revision>447</cp:revision>
  <cp:lastPrinted>2018-01-31T14:20:17Z</cp:lastPrinted>
  <dcterms:created xsi:type="dcterms:W3CDTF">2014-12-29T15:18:45Z</dcterms:created>
  <dcterms:modified xsi:type="dcterms:W3CDTF">2018-09-25T17:25:34Z</dcterms:modified>
</cp:coreProperties>
</file>