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73" r:id="rId3"/>
    <p:sldId id="494" r:id="rId4"/>
    <p:sldId id="262" r:id="rId5"/>
    <p:sldId id="451" r:id="rId6"/>
    <p:sldId id="459" r:id="rId7"/>
    <p:sldId id="400" r:id="rId8"/>
    <p:sldId id="476" r:id="rId9"/>
    <p:sldId id="409" r:id="rId10"/>
    <p:sldId id="460" r:id="rId11"/>
    <p:sldId id="401" r:id="rId12"/>
    <p:sldId id="453" r:id="rId13"/>
    <p:sldId id="403" r:id="rId14"/>
    <p:sldId id="450" r:id="rId15"/>
    <p:sldId id="454" r:id="rId16"/>
    <p:sldId id="396" r:id="rId17"/>
    <p:sldId id="444" r:id="rId18"/>
    <p:sldId id="477" r:id="rId19"/>
    <p:sldId id="458" r:id="rId20"/>
    <p:sldId id="397" r:id="rId21"/>
    <p:sldId id="448" r:id="rId22"/>
    <p:sldId id="447" r:id="rId23"/>
    <p:sldId id="464" r:id="rId24"/>
    <p:sldId id="463" r:id="rId25"/>
    <p:sldId id="406" r:id="rId26"/>
    <p:sldId id="465" r:id="rId27"/>
    <p:sldId id="462" r:id="rId28"/>
    <p:sldId id="449" r:id="rId29"/>
    <p:sldId id="446" r:id="rId30"/>
    <p:sldId id="398" r:id="rId31"/>
    <p:sldId id="482" r:id="rId32"/>
    <p:sldId id="478" r:id="rId33"/>
    <p:sldId id="414" r:id="rId34"/>
    <p:sldId id="484" r:id="rId35"/>
    <p:sldId id="479" r:id="rId36"/>
    <p:sldId id="483" r:id="rId37"/>
    <p:sldId id="457" r:id="rId38"/>
    <p:sldId id="431" r:id="rId39"/>
    <p:sldId id="429" r:id="rId40"/>
    <p:sldId id="426" r:id="rId41"/>
    <p:sldId id="442" r:id="rId42"/>
    <p:sldId id="486" r:id="rId43"/>
    <p:sldId id="440" r:id="rId44"/>
    <p:sldId id="260" r:id="rId45"/>
    <p:sldId id="261" r:id="rId46"/>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C8"/>
    <a:srgbClr val="FCBF00"/>
    <a:srgbClr val="BA1D05"/>
    <a:srgbClr val="A59DA8"/>
    <a:srgbClr val="0A7F7A"/>
    <a:srgbClr val="A5DEF1"/>
    <a:srgbClr val="0CA2A0"/>
    <a:srgbClr val="A9BA38"/>
    <a:srgbClr val="AAB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03" autoAdjust="0"/>
    <p:restoredTop sz="94660"/>
  </p:normalViewPr>
  <p:slideViewPr>
    <p:cSldViewPr snapToGrid="0">
      <p:cViewPr varScale="1">
        <p:scale>
          <a:sx n="68" d="100"/>
          <a:sy n="68" d="100"/>
        </p:scale>
        <p:origin x="2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69B592-18EA-4809-B035-D4E47DD84993}"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450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9B592-18EA-4809-B035-D4E47DD84993}"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0827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9B592-18EA-4809-B035-D4E47DD84993}"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18421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9B592-18EA-4809-B035-D4E47DD84993}"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139710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9B592-18EA-4809-B035-D4E47DD84993}"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16984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69B592-18EA-4809-B035-D4E47DD84993}"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0766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69B592-18EA-4809-B035-D4E47DD84993}"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9637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9B592-18EA-4809-B035-D4E47DD84993}"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84317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B592-18EA-4809-B035-D4E47DD84993}"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47575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58004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7953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9B592-18EA-4809-B035-D4E47DD84993}" type="datetimeFigureOut">
              <a:rPr lang="en-US" smtClean="0"/>
              <a:t>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E066-6415-41E8-965E-A019C8245B91}" type="slidenum">
              <a:rPr lang="en-US" smtClean="0"/>
              <a:t>‹#›</a:t>
            </a:fld>
            <a:endParaRPr lang="en-US"/>
          </a:p>
        </p:txBody>
      </p:sp>
    </p:spTree>
    <p:extLst>
      <p:ext uri="{BB962C8B-B14F-4D97-AF65-F5344CB8AC3E}">
        <p14:creationId xmlns:p14="http://schemas.microsoft.com/office/powerpoint/2010/main" val="275913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www.teacherspayteachers.com/Store/Krista-Wallden" TargetMode="External"/><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12" Type="http://schemas.openxmlformats.org/officeDocument/2006/relationships/image" Target="../media/image37.pn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hyperlink" Target="http://www.teacherspayteachers.com/Store/Kimberly-Geswein-Fonts" TargetMode="External"/><Relationship Id="rId5" Type="http://schemas.openxmlformats.org/officeDocument/2006/relationships/hyperlink" Target="http://jwillustrations.com/" TargetMode="External"/><Relationship Id="rId10" Type="http://schemas.openxmlformats.org/officeDocument/2006/relationships/image" Target="../media/image36.png"/><Relationship Id="rId4" Type="http://schemas.openxmlformats.org/officeDocument/2006/relationships/image" Target="../media/image31.JPG"/><Relationship Id="rId9" Type="http://schemas.openxmlformats.org/officeDocument/2006/relationships/hyperlink" Target="http://www.teacherspayteachers.com/Store/Khrys-Bosland" TargetMode="External"/><Relationship Id="rId1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11553" y="1163331"/>
            <a:ext cx="8961120" cy="429768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05475" y="1346211"/>
            <a:ext cx="8595360" cy="393192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0055" y="2090852"/>
            <a:ext cx="10686197" cy="1015663"/>
          </a:xfrm>
          <a:prstGeom prst="rect">
            <a:avLst/>
          </a:prstGeom>
          <a:noFill/>
        </p:spPr>
        <p:txBody>
          <a:bodyPr wrap="square" rtlCol="0">
            <a:spAutoFit/>
          </a:bodyPr>
          <a:lstStyle/>
          <a:p>
            <a:pPr algn="ctr"/>
            <a:r>
              <a:rPr lang="en-US" sz="6000" dirty="0">
                <a:solidFill>
                  <a:sysClr val="windowText" lastClr="000000"/>
                </a:solidFill>
                <a:latin typeface="KG Eyes Wide Open" panose="02000506000000020004" pitchFamily="2" charset="0"/>
              </a:rPr>
              <a:t>Georgia’s History:</a:t>
            </a: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9776" y="5124330"/>
            <a:ext cx="1463040" cy="1463040"/>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11" name="TextBox 10"/>
          <p:cNvSpPr txBox="1"/>
          <p:nvPr/>
        </p:nvSpPr>
        <p:spPr>
          <a:xfrm>
            <a:off x="749016" y="1296853"/>
            <a:ext cx="10686197" cy="584775"/>
          </a:xfrm>
          <a:prstGeom prst="rect">
            <a:avLst/>
          </a:prstGeom>
          <a:noFill/>
        </p:spPr>
        <p:txBody>
          <a:bodyPr wrap="square" rtlCol="0">
            <a:spAutoFit/>
          </a:bodyPr>
          <a:lstStyle/>
          <a:p>
            <a:pPr algn="ctr"/>
            <a:r>
              <a:rPr lang="en-US" sz="3200" dirty="0">
                <a:solidFill>
                  <a:sysClr val="windowText" lastClr="000000"/>
                </a:solidFill>
                <a:latin typeface="KBScaredStraight" panose="02000603000000000000" pitchFamily="2" charset="0"/>
                <a:ea typeface="KBScaredStraight" panose="02000603000000000000" pitchFamily="2" charset="0"/>
              </a:rPr>
              <a:t>SS8H6c</a:t>
            </a:r>
          </a:p>
        </p:txBody>
      </p:sp>
      <p:sp>
        <p:nvSpPr>
          <p:cNvPr id="12" name="Rectangle 11"/>
          <p:cNvSpPr/>
          <p:nvPr/>
        </p:nvSpPr>
        <p:spPr>
          <a:xfrm>
            <a:off x="1428125" y="3106515"/>
            <a:ext cx="9350059" cy="1446550"/>
          </a:xfrm>
          <a:prstGeom prst="rect">
            <a:avLst/>
          </a:prstGeom>
          <a:noFill/>
        </p:spPr>
        <p:txBody>
          <a:bodyPr wrap="none" lIns="91440" tIns="45720" rIns="91440" bIns="45720">
            <a:spAutoFit/>
          </a:bodyPr>
          <a:lstStyle/>
          <a:p>
            <a:pPr algn="ctr"/>
            <a:r>
              <a:rPr lang="en-US" sz="85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Reconstruction</a:t>
            </a:r>
          </a:p>
        </p:txBody>
      </p:sp>
    </p:spTree>
    <p:extLst>
      <p:ext uri="{BB962C8B-B14F-4D97-AF65-F5344CB8AC3E}">
        <p14:creationId xmlns:p14="http://schemas.microsoft.com/office/powerpoint/2010/main" val="265188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94470" y="1416498"/>
            <a:ext cx="2653250" cy="3985706"/>
          </a:xfrm>
          <a:prstGeom prst="rect">
            <a:avLst/>
          </a:prstGeom>
          <a:noFill/>
        </p:spPr>
        <p:txBody>
          <a:bodyPr wrap="square" rtlCol="0">
            <a:spAutoFit/>
          </a:bodyPr>
          <a:lstStyle/>
          <a:p>
            <a:pPr lvl="1" algn="ctr"/>
            <a:r>
              <a:rPr lang="en-US" sz="2300" dirty="0">
                <a:latin typeface="KBScaredStraight" panose="02000603000000000000" pitchFamily="2" charset="0"/>
                <a:ea typeface="KBScaredStraight" panose="02000603000000000000" pitchFamily="2" charset="0"/>
              </a:rPr>
              <a:t>13</a:t>
            </a:r>
            <a:r>
              <a:rPr lang="en-US" sz="2300" baseline="30000" dirty="0">
                <a:latin typeface="KBScaredStraight" panose="02000603000000000000" pitchFamily="2" charset="0"/>
                <a:ea typeface="KBScaredStraight" panose="02000603000000000000" pitchFamily="2" charset="0"/>
              </a:rPr>
              <a:t>th</a:t>
            </a:r>
            <a:r>
              <a:rPr lang="en-US" sz="2300" dirty="0">
                <a:latin typeface="KBScaredStraight" panose="02000603000000000000" pitchFamily="2" charset="0"/>
                <a:ea typeface="KBScaredStraight" panose="02000603000000000000" pitchFamily="2" charset="0"/>
              </a:rPr>
              <a:t> Amendmen</a:t>
            </a:r>
            <a:r>
              <a:rPr lang="en-US" sz="2300" dirty="0">
                <a:solidFill>
                  <a:sysClr val="windowText" lastClr="000000"/>
                </a:solidFill>
                <a:latin typeface="KBScaredStraight" panose="02000603000000000000" pitchFamily="2" charset="0"/>
                <a:ea typeface="KBScaredStraight" panose="02000603000000000000" pitchFamily="2" charset="0"/>
              </a:rPr>
              <a:t>t</a:t>
            </a:r>
          </a:p>
          <a:p>
            <a:pPr lvl="1" algn="ctr"/>
            <a:endParaRPr lang="en-US" sz="2300" dirty="0">
              <a:latin typeface="KBScaredStraight" panose="02000603000000000000" pitchFamily="2" charset="0"/>
              <a:ea typeface="KBScaredStraight" panose="02000603000000000000" pitchFamily="2" charset="0"/>
            </a:endParaRPr>
          </a:p>
          <a:p>
            <a:pPr lvl="1" algn="ctr"/>
            <a:r>
              <a:rPr lang="en-US" sz="2300" dirty="0">
                <a:latin typeface="KBScaredStraight" panose="02000603000000000000" pitchFamily="2" charset="0"/>
                <a:ea typeface="KBScaredStraight" panose="02000603000000000000" pitchFamily="2" charset="0"/>
              </a:rPr>
              <a:t>It was approved by Abraham Lincoln in February, but was not ratified until December.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9656" y="-19649"/>
            <a:ext cx="9413360" cy="6858000"/>
          </a:xfrm>
          <a:prstGeom prst="rect">
            <a:avLst/>
          </a:prstGeom>
          <a:ln w="38100">
            <a:solidFill>
              <a:schemeClr val="tx1"/>
            </a:solidFill>
          </a:ln>
        </p:spPr>
      </p:pic>
      <p:cxnSp>
        <p:nvCxnSpPr>
          <p:cNvPr id="7" name="Straight Connector 6"/>
          <p:cNvCxnSpPr/>
          <p:nvPr/>
        </p:nvCxnSpPr>
        <p:spPr>
          <a:xfrm>
            <a:off x="9977718" y="4840941"/>
            <a:ext cx="1237129" cy="268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66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24728" y="36185"/>
            <a:ext cx="10734797"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14</a:t>
            </a:r>
            <a:r>
              <a:rPr lang="en-US" sz="9600" b="1" cap="none" spc="0" baseline="3000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th</a:t>
            </a: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 Amendment</a:t>
            </a:r>
          </a:p>
        </p:txBody>
      </p:sp>
      <p:sp>
        <p:nvSpPr>
          <p:cNvPr id="6" name="TextBox 5"/>
          <p:cNvSpPr txBox="1"/>
          <p:nvPr/>
        </p:nvSpPr>
        <p:spPr>
          <a:xfrm>
            <a:off x="998296" y="1642030"/>
            <a:ext cx="10207427" cy="6124754"/>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In 1868, the Fourteenth Amendment made all former slaves citizens of the United States.</a:t>
            </a: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It granted citizenship to all persons born in the United States, and it guaranteed all citizens equal rights under the law.</a:t>
            </a: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At first, Tennessee was the only Southern state to approve it, but Congress told the states they must approve it to be readmitted to the Union.</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48574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314313" y="2394406"/>
            <a:ext cx="3986155" cy="954107"/>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14</a:t>
            </a:r>
            <a:r>
              <a:rPr lang="en-US" sz="2800" baseline="30000" dirty="0">
                <a:latin typeface="KBScaredStraight" panose="02000603000000000000" pitchFamily="2" charset="0"/>
                <a:ea typeface="KBScaredStraight" panose="02000603000000000000" pitchFamily="2" charset="0"/>
              </a:rPr>
              <a:t>th</a:t>
            </a:r>
            <a:r>
              <a:rPr lang="en-US" sz="2800" dirty="0">
                <a:latin typeface="KBScaredStraight" panose="02000603000000000000" pitchFamily="2" charset="0"/>
                <a:ea typeface="KBScaredStraight" panose="02000603000000000000" pitchFamily="2" charset="0"/>
              </a:rPr>
              <a:t> Amendmen</a:t>
            </a:r>
            <a:r>
              <a:rPr lang="en-US" sz="2400" dirty="0">
                <a:solidFill>
                  <a:sysClr val="windowText" lastClr="000000"/>
                </a:solidFill>
                <a:latin typeface="KBScaredStraight" panose="02000603000000000000" pitchFamily="2" charset="0"/>
                <a:ea typeface="KBScaredStraight" panose="02000603000000000000" pitchFamily="2" charset="0"/>
              </a:rPr>
              <a:t>t</a:t>
            </a:r>
          </a:p>
          <a:p>
            <a:pPr lvl="1" algn="ctr"/>
            <a:r>
              <a:rPr lang="en-US" sz="2800" dirty="0">
                <a:latin typeface="KBScaredStraight" panose="02000603000000000000" pitchFamily="2" charset="0"/>
                <a:ea typeface="KBScaredStraight" panose="02000603000000000000" pitchFamily="2" charset="0"/>
              </a:rPr>
              <a:t>(Original)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94" y="223542"/>
            <a:ext cx="4888159"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208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5221" y="36185"/>
            <a:ext cx="10633808"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15</a:t>
            </a:r>
            <a:r>
              <a:rPr lang="en-US" sz="9600" b="1" cap="none" spc="0" baseline="3000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th</a:t>
            </a: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 Amendment</a:t>
            </a:r>
          </a:p>
        </p:txBody>
      </p:sp>
      <p:sp>
        <p:nvSpPr>
          <p:cNvPr id="6" name="TextBox 5"/>
          <p:cNvSpPr txBox="1"/>
          <p:nvPr/>
        </p:nvSpPr>
        <p:spPr>
          <a:xfrm>
            <a:off x="998296" y="1642030"/>
            <a:ext cx="10207427" cy="5386090"/>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In 1870, the Fifteenth Amendment declared that no citizen of the United States could be denied the right to vote on account of race, color, or previous servitude.</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It granted the right to vote to all male citizens.</a:t>
            </a:r>
          </a:p>
          <a:p>
            <a:pPr marL="1028700" lvl="1"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African Americans could now vote and run for office.</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39837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7477701" y="2744030"/>
            <a:ext cx="3986155" cy="523220"/>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“The First Vote”</a:t>
            </a:r>
          </a:p>
        </p:txBody>
      </p:sp>
      <p:pic>
        <p:nvPicPr>
          <p:cNvPr id="5" name="Picture 4"/>
          <p:cNvPicPr>
            <a:picLocks noChangeAspect="1"/>
          </p:cNvPicPr>
          <p:nvPr/>
        </p:nvPicPr>
        <p:blipFill>
          <a:blip r:embed="rId2"/>
          <a:stretch>
            <a:fillRect/>
          </a:stretch>
        </p:blipFill>
        <p:spPr>
          <a:xfrm>
            <a:off x="2116791" y="208951"/>
            <a:ext cx="5239089" cy="64008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763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1" y="2394406"/>
            <a:ext cx="2669655" cy="2246769"/>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Freedmen Voting in New Orleans, 1867</a:t>
            </a:r>
            <a:endParaRPr lang="en-US" sz="2400" dirty="0">
              <a:solidFill>
                <a:sysClr val="windowText" lastClr="000000"/>
              </a:solidFill>
              <a:latin typeface="KBScaredStraight" panose="02000603000000000000" pitchFamily="2" charset="0"/>
              <a:ea typeface="KBScaredStraight" panose="02000603000000000000" pitchFamily="2" charset="0"/>
            </a:endParaRPr>
          </a:p>
        </p:txBody>
      </p:sp>
      <p:pic>
        <p:nvPicPr>
          <p:cNvPr id="7" name="Picture 6"/>
          <p:cNvPicPr>
            <a:picLocks noChangeAspect="1"/>
          </p:cNvPicPr>
          <p:nvPr/>
        </p:nvPicPr>
        <p:blipFill>
          <a:blip r:embed="rId2"/>
          <a:stretch>
            <a:fillRect/>
          </a:stretch>
        </p:blipFill>
        <p:spPr>
          <a:xfrm>
            <a:off x="2669656" y="223542"/>
            <a:ext cx="9199530" cy="64008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537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6881" y="36185"/>
            <a:ext cx="10710496" cy="1323439"/>
          </a:xfrm>
          <a:prstGeom prst="rect">
            <a:avLst/>
          </a:prstGeom>
          <a:noFill/>
        </p:spPr>
        <p:txBody>
          <a:bodyPr wrap="none" lIns="91440" tIns="45720" rIns="91440" bIns="45720">
            <a:spAutoFit/>
          </a:bodyPr>
          <a:lstStyle/>
          <a:p>
            <a:pPr algn="ctr"/>
            <a:r>
              <a:rPr lang="en-US" sz="80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Freedmen’s Bureau</a:t>
            </a:r>
          </a:p>
        </p:txBody>
      </p:sp>
      <p:sp>
        <p:nvSpPr>
          <p:cNvPr id="6" name="TextBox 5"/>
          <p:cNvSpPr txBox="1"/>
          <p:nvPr/>
        </p:nvSpPr>
        <p:spPr>
          <a:xfrm>
            <a:off x="998297" y="1395810"/>
            <a:ext cx="10207427" cy="5878532"/>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In March 1865, the federal government set up the Freedmen’s Bureau, an organization that helped feed, clothe, and provide medical care to former slaves.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It also established thousands of schools and helped African Americans with legal problems.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 bureau also helped poor whites, many of whom lost everything in the war.</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903097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174811" y="1750659"/>
            <a:ext cx="3986155" cy="3970318"/>
          </a:xfrm>
          <a:prstGeom prst="rect">
            <a:avLst/>
          </a:prstGeom>
          <a:noFill/>
        </p:spPr>
        <p:txBody>
          <a:bodyPr wrap="square" rtlCol="0">
            <a:spAutoFit/>
          </a:bodyPr>
          <a:lstStyle/>
          <a:p>
            <a:pPr lvl="1" algn="ctr"/>
            <a:r>
              <a:rPr lang="en-US" sz="3200" dirty="0">
                <a:solidFill>
                  <a:sysClr val="windowText" lastClr="000000"/>
                </a:solidFill>
                <a:latin typeface="KBScaredStraight" panose="02000603000000000000" pitchFamily="2" charset="0"/>
                <a:ea typeface="KBScaredStraight" panose="02000603000000000000" pitchFamily="2" charset="0"/>
              </a:rPr>
              <a:t>A Freedmen’s Bureau Agent Stands Between Armed Groups of Whites and Freed men</a:t>
            </a:r>
          </a:p>
          <a:p>
            <a:pPr lvl="1" algn="ctr"/>
            <a:r>
              <a:rPr lang="en-US" sz="3200" dirty="0">
                <a:solidFill>
                  <a:sysClr val="windowText" lastClr="000000"/>
                </a:solidFill>
                <a:latin typeface="KBScaredStraight" panose="02000603000000000000" pitchFamily="2" charset="0"/>
                <a:ea typeface="KBScaredStraight" panose="02000603000000000000" pitchFamily="2" charset="0"/>
              </a:rPr>
              <a:t>1868</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5" name="Picture 4"/>
          <p:cNvPicPr>
            <a:picLocks noChangeAspect="1"/>
          </p:cNvPicPr>
          <p:nvPr/>
        </p:nvPicPr>
        <p:blipFill>
          <a:blip r:embed="rId2"/>
          <a:stretch>
            <a:fillRect/>
          </a:stretch>
        </p:blipFill>
        <p:spPr>
          <a:xfrm>
            <a:off x="4345018" y="753417"/>
            <a:ext cx="7315200" cy="5311867"/>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20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7837" y="36185"/>
            <a:ext cx="10988585" cy="1323439"/>
          </a:xfrm>
          <a:prstGeom prst="rect">
            <a:avLst/>
          </a:prstGeom>
          <a:noFill/>
        </p:spPr>
        <p:txBody>
          <a:bodyPr wrap="none" lIns="91440" tIns="45720" rIns="91440" bIns="45720">
            <a:spAutoFit/>
          </a:bodyPr>
          <a:lstStyle/>
          <a:p>
            <a:pPr algn="ctr"/>
            <a:r>
              <a:rPr lang="en-US" sz="80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 Freedmen’s Bureau</a:t>
            </a:r>
          </a:p>
        </p:txBody>
      </p:sp>
      <p:sp>
        <p:nvSpPr>
          <p:cNvPr id="6" name="TextBox 5"/>
          <p:cNvSpPr txBox="1"/>
          <p:nvPr/>
        </p:nvSpPr>
        <p:spPr>
          <a:xfrm>
            <a:off x="1002181" y="1334201"/>
            <a:ext cx="10207427" cy="6555641"/>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Georgia had a higher population of freed black slaves (who were uneducated and unemployed) than any other state.</a:t>
            </a:r>
          </a:p>
          <a:p>
            <a:pPr marL="1028700" lvl="1"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Educating slaves was forbidden in Georgia prior to the Civil War.</a:t>
            </a:r>
          </a:p>
          <a:p>
            <a:pPr marL="571500" indent="-571500">
              <a:buFont typeface="Arial" panose="020B0604020202020204" pitchFamily="34" charset="0"/>
              <a:buChar char="•"/>
            </a:pPr>
            <a:endParaRPr lang="en-US" sz="20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The Freedmen’s Bureau </a:t>
            </a:r>
            <a:r>
              <a:rPr lang="en-US" sz="2800" dirty="0">
                <a:latin typeface="KBScaredStraight" panose="02000603000000000000" pitchFamily="2" charset="0"/>
                <a:ea typeface="KBScaredStraight" panose="02000603000000000000" pitchFamily="2" charset="0"/>
              </a:rPr>
              <a:t>created the first public school program for blacks and whites in the state and set the stage for Georgia’s modern public school system.</a:t>
            </a:r>
          </a:p>
          <a:p>
            <a:pPr marL="571500" indent="-571500">
              <a:buFont typeface="Arial" panose="020B0604020202020204" pitchFamily="34" charset="0"/>
              <a:buChar char="•"/>
            </a:pPr>
            <a:endParaRPr lang="en-US" sz="20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 It established Clarke Atlanta University and Morehouse College.</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760319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655" y="208951"/>
            <a:ext cx="8762474" cy="64008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462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7654275"/>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Standards</a:t>
            </a:r>
            <a:endParaRPr lang="en-US" sz="3200" b="1" dirty="0">
              <a:latin typeface="KBScaredStraight" panose="02000603000000000000" pitchFamily="2" charset="0"/>
              <a:ea typeface="KBScaredStraight" panose="02000603000000000000" pitchFamily="2" charset="0"/>
            </a:endParaRPr>
          </a:p>
          <a:p>
            <a:r>
              <a:rPr lang="en-US" sz="3200" b="1" dirty="0">
                <a:latin typeface="KBScaredStraight" panose="02000603000000000000" pitchFamily="2" charset="0"/>
                <a:ea typeface="KBScaredStraight" panose="02000603000000000000" pitchFamily="2" charset="0"/>
              </a:rPr>
              <a:t>SS8H6 The student will analyze the impact of the Civil War and Reconstruction on Georgia. </a:t>
            </a:r>
          </a:p>
          <a:p>
            <a:r>
              <a:rPr lang="en-US" sz="3200" dirty="0">
                <a:latin typeface="KBScaredStraight" panose="02000603000000000000" pitchFamily="2" charset="0"/>
                <a:ea typeface="KBScaredStraight" panose="02000603000000000000" pitchFamily="2" charset="0"/>
              </a:rPr>
              <a:t>c. Analyze the impact of Reconstruction on Georgia and other southern states, emphasizing Freedmen’s Bureau; sharecropping and tenant farming; Reconstruction plans; 13th, 14th, and 15th amendments to the constitution; Henry McNeal Turner and black legislators; and the Ku Klux Klan. </a:t>
            </a:r>
          </a:p>
          <a:p>
            <a:endParaRPr lang="en-US" sz="3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265361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9851" y="36185"/>
            <a:ext cx="10064551"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Sharecropping</a:t>
            </a:r>
          </a:p>
        </p:txBody>
      </p:sp>
      <p:sp>
        <p:nvSpPr>
          <p:cNvPr id="6" name="TextBox 5"/>
          <p:cNvSpPr txBox="1"/>
          <p:nvPr/>
        </p:nvSpPr>
        <p:spPr>
          <a:xfrm>
            <a:off x="998296" y="1642030"/>
            <a:ext cx="10207427" cy="6124754"/>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Many former slaves were forced to return to plantations because they could not find work.</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Freed slaves knew how to grow crops, and landowners still needed labor.</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In the sharecropping arrangement, the owner would lend the worker a place to live, his seeds, and farm equipment. </a:t>
            </a: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23698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314313" y="2394406"/>
            <a:ext cx="3986155" cy="954107"/>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Sharecroppers Picking Cotton</a:t>
            </a:r>
            <a:endParaRPr lang="en-US" sz="24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stretch>
            <a:fillRect/>
          </a:stretch>
        </p:blipFill>
        <p:spPr>
          <a:xfrm>
            <a:off x="4142533" y="925731"/>
            <a:ext cx="7315200" cy="496724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110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8207737" y="2501410"/>
            <a:ext cx="3986155" cy="954107"/>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Sharecroppers and Cotton Bales</a:t>
            </a:r>
            <a:endParaRPr lang="en-US" sz="2400" dirty="0">
              <a:solidFill>
                <a:sysClr val="windowText" lastClr="000000"/>
              </a:solidFill>
              <a:latin typeface="KBScaredStraight" panose="02000603000000000000" pitchFamily="2" charset="0"/>
              <a:ea typeface="KBScaredStraight" panose="02000603000000000000" pitchFamily="2" charset="0"/>
            </a:endParaRPr>
          </a:p>
        </p:txBody>
      </p:sp>
      <p:pic>
        <p:nvPicPr>
          <p:cNvPr id="7" name="Picture 6"/>
          <p:cNvPicPr>
            <a:picLocks noChangeAspect="1"/>
          </p:cNvPicPr>
          <p:nvPr/>
        </p:nvPicPr>
        <p:blipFill>
          <a:blip r:embed="rId2"/>
          <a:stretch>
            <a:fillRect/>
          </a:stretch>
        </p:blipFill>
        <p:spPr>
          <a:xfrm>
            <a:off x="575421" y="666151"/>
            <a:ext cx="7879976"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541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8597702" y="2455244"/>
            <a:ext cx="3986155" cy="954107"/>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Mississippi Sharecroppers</a:t>
            </a:r>
            <a:endParaRPr lang="en-US" sz="24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77" y="1123351"/>
            <a:ext cx="8977746" cy="45720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6124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8207737" y="2501410"/>
            <a:ext cx="3986155" cy="1815882"/>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Children of African American Sharecroppers in Arkansas</a:t>
            </a:r>
            <a:endParaRPr lang="en-US" sz="2400" dirty="0">
              <a:solidFill>
                <a:sysClr val="windowText" lastClr="000000"/>
              </a:solidFill>
              <a:latin typeface="KBScaredStraight" panose="02000603000000000000" pitchFamily="2" charset="0"/>
              <a:ea typeface="KBScaredStraight" panose="02000603000000000000" pitchFamily="2" charset="0"/>
            </a:endParaRPr>
          </a:p>
        </p:txBody>
      </p:sp>
      <p:pic>
        <p:nvPicPr>
          <p:cNvPr id="5" name="Picture 4"/>
          <p:cNvPicPr>
            <a:picLocks noChangeAspect="1"/>
          </p:cNvPicPr>
          <p:nvPr/>
        </p:nvPicPr>
        <p:blipFill>
          <a:blip r:embed="rId2"/>
          <a:stretch>
            <a:fillRect/>
          </a:stretch>
        </p:blipFill>
        <p:spPr>
          <a:xfrm>
            <a:off x="892537" y="970951"/>
            <a:ext cx="7315200" cy="48768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769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9850" y="36185"/>
            <a:ext cx="10064551"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Sharecropping</a:t>
            </a:r>
          </a:p>
        </p:txBody>
      </p:sp>
      <p:sp>
        <p:nvSpPr>
          <p:cNvPr id="6" name="TextBox 5"/>
          <p:cNvSpPr txBox="1"/>
          <p:nvPr/>
        </p:nvSpPr>
        <p:spPr>
          <a:xfrm>
            <a:off x="998296" y="1642030"/>
            <a:ext cx="10207427" cy="5755422"/>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Sharecroppers received almost no pay, just a small share of the crops.</a:t>
            </a:r>
          </a:p>
          <a:p>
            <a:pPr marL="342900" indent="-3429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Because the worker had no money for rent, he would give the owner a share of the crop, plus extra for the cost of rent and supplies.</a:t>
            </a:r>
          </a:p>
          <a:p>
            <a:pPr marL="342900" indent="-3429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 workers had little hope of ever owning land because they rarely made a profit.</a:t>
            </a: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255828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37" y="255494"/>
            <a:ext cx="5923239"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881" y="2998694"/>
            <a:ext cx="5426706"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3330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153183" y="2394406"/>
            <a:ext cx="3986155" cy="1815882"/>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Sharecropper’s Cabin Surrounded by Cotton and Corn</a:t>
            </a:r>
            <a:endParaRPr lang="en-US" sz="2400" dirty="0">
              <a:solidFill>
                <a:sysClr val="windowText" lastClr="000000"/>
              </a:solidFill>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stretch>
            <a:fillRect/>
          </a:stretch>
        </p:blipFill>
        <p:spPr>
          <a:xfrm>
            <a:off x="4115360" y="666151"/>
            <a:ext cx="7585698"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8415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314313" y="2394406"/>
            <a:ext cx="3986155" cy="1384995"/>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Inside a Sharecropper’s Home</a:t>
            </a:r>
            <a:endParaRPr lang="en-US" sz="2400" dirty="0">
              <a:solidFill>
                <a:sysClr val="windowText" lastClr="000000"/>
              </a:solidFill>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stretch>
            <a:fillRect/>
          </a:stretch>
        </p:blipFill>
        <p:spPr>
          <a:xfrm>
            <a:off x="4300468" y="951982"/>
            <a:ext cx="7315200" cy="4914738"/>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555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8207737" y="2501410"/>
            <a:ext cx="3986155" cy="1815882"/>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The Families of Evicted Sharecroppers in Arkansas</a:t>
            </a:r>
            <a:endParaRPr lang="en-US" sz="24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23" y="1351951"/>
            <a:ext cx="8412480" cy="4114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773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11553" y="1163331"/>
            <a:ext cx="8961120" cy="429768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05475" y="1346211"/>
            <a:ext cx="8595360" cy="393192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0055" y="2090852"/>
            <a:ext cx="10686197" cy="1015663"/>
          </a:xfrm>
          <a:prstGeom prst="rect">
            <a:avLst/>
          </a:prstGeom>
          <a:noFill/>
        </p:spPr>
        <p:txBody>
          <a:bodyPr wrap="square" rtlCol="0">
            <a:spAutoFit/>
          </a:bodyPr>
          <a:lstStyle/>
          <a:p>
            <a:pPr algn="ctr"/>
            <a:r>
              <a:rPr lang="en-US" sz="6000" dirty="0">
                <a:solidFill>
                  <a:sysClr val="windowText" lastClr="000000"/>
                </a:solidFill>
                <a:latin typeface="KG Eyes Wide Open" panose="02000506000000020004" pitchFamily="2" charset="0"/>
              </a:rPr>
              <a:t>Georgia’s History:</a:t>
            </a: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11" name="TextBox 10"/>
          <p:cNvSpPr txBox="1"/>
          <p:nvPr/>
        </p:nvSpPr>
        <p:spPr>
          <a:xfrm>
            <a:off x="749016" y="1296853"/>
            <a:ext cx="10686197" cy="584775"/>
          </a:xfrm>
          <a:prstGeom prst="rect">
            <a:avLst/>
          </a:prstGeom>
          <a:noFill/>
        </p:spPr>
        <p:txBody>
          <a:bodyPr wrap="square" rtlCol="0">
            <a:spAutoFit/>
          </a:bodyPr>
          <a:lstStyle/>
          <a:p>
            <a:pPr algn="ctr"/>
            <a:r>
              <a:rPr lang="en-US" sz="3200" dirty="0">
                <a:solidFill>
                  <a:sysClr val="windowText" lastClr="000000"/>
                </a:solidFill>
                <a:latin typeface="KBScaredStraight" panose="02000603000000000000" pitchFamily="2" charset="0"/>
                <a:ea typeface="KBScaredStraight" panose="02000603000000000000" pitchFamily="2" charset="0"/>
              </a:rPr>
              <a:t>SS8H6c</a:t>
            </a:r>
          </a:p>
        </p:txBody>
      </p:sp>
      <p:sp>
        <p:nvSpPr>
          <p:cNvPr id="12" name="Rectangle 11"/>
          <p:cNvSpPr/>
          <p:nvPr/>
        </p:nvSpPr>
        <p:spPr>
          <a:xfrm>
            <a:off x="1428125" y="3106515"/>
            <a:ext cx="9350059" cy="1446550"/>
          </a:xfrm>
          <a:prstGeom prst="rect">
            <a:avLst/>
          </a:prstGeom>
          <a:noFill/>
        </p:spPr>
        <p:txBody>
          <a:bodyPr wrap="none" lIns="91440" tIns="45720" rIns="91440" bIns="45720">
            <a:spAutoFit/>
          </a:bodyPr>
          <a:lstStyle/>
          <a:p>
            <a:pPr algn="ctr"/>
            <a:r>
              <a:rPr lang="en-US" sz="85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Reconstruction</a:t>
            </a:r>
          </a:p>
        </p:txBody>
      </p:sp>
    </p:spTree>
    <p:extLst>
      <p:ext uri="{BB962C8B-B14F-4D97-AF65-F5344CB8AC3E}">
        <p14:creationId xmlns:p14="http://schemas.microsoft.com/office/powerpoint/2010/main" val="2373023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87633" y="36185"/>
            <a:ext cx="10409003"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Tenant Farmers</a:t>
            </a:r>
          </a:p>
        </p:txBody>
      </p:sp>
      <p:sp>
        <p:nvSpPr>
          <p:cNvPr id="6" name="TextBox 5"/>
          <p:cNvSpPr txBox="1"/>
          <p:nvPr/>
        </p:nvSpPr>
        <p:spPr>
          <a:xfrm>
            <a:off x="1002181" y="1453771"/>
            <a:ext cx="10207427" cy="6494085"/>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Tenant farmers made similar arrangements with landowners where they rented sections of land.</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However, unlike sharecroppers, tenant farmers often owned animals, equipment, and supplies, so they received more of the harvest.</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Even so, after money was deducted for rent, there was little left over for the farmer.</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It was impossible to get ahead as a sharecropper or tenant farmer.</a:t>
            </a: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64171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019" y="666151"/>
            <a:ext cx="8977745"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3109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35626" y="36185"/>
            <a:ext cx="8713026"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Right to Vote</a:t>
            </a:r>
          </a:p>
        </p:txBody>
      </p:sp>
      <p:sp>
        <p:nvSpPr>
          <p:cNvPr id="6" name="TextBox 5"/>
          <p:cNvSpPr txBox="1"/>
          <p:nvPr/>
        </p:nvSpPr>
        <p:spPr>
          <a:xfrm>
            <a:off x="998296" y="1642030"/>
            <a:ext cx="10207427" cy="6032421"/>
          </a:xfrm>
          <a:prstGeom prst="rect">
            <a:avLst/>
          </a:prstGeom>
          <a:noFill/>
        </p:spPr>
        <p:txBody>
          <a:bodyPr wrap="square" rtlCol="0">
            <a:spAutoFit/>
          </a:bodyPr>
          <a:lstStyle/>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For a brief period during Reconstruction, Freedmen were given more political rights than they had ever had (and would not have again for 100 years). </a:t>
            </a:r>
          </a:p>
          <a:p>
            <a:pPr marL="571500" indent="-57150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With this freedom, 32 black legislators were elected to the Georgia General Assembly in 1867. </a:t>
            </a:r>
          </a:p>
          <a:p>
            <a:pPr marL="571500" indent="-571500">
              <a:buFont typeface="Arial" panose="020B0604020202020204" pitchFamily="34" charset="0"/>
              <a:buChar char="•"/>
            </a:pPr>
            <a:endParaRPr lang="en-US" sz="30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000" dirty="0">
                <a:solidFill>
                  <a:sysClr val="windowText" lastClr="000000"/>
                </a:solidFill>
                <a:latin typeface="KBScaredStraight" panose="02000603000000000000" pitchFamily="2" charset="0"/>
                <a:ea typeface="KBScaredStraight" panose="02000603000000000000" pitchFamily="2" charset="0"/>
              </a:rPr>
              <a:t>Among the delegates was Henry McNeal Turner, an educated minister who had served as the first black chaplain in the U.S. Army.</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981121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8324"/>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89" y="144983"/>
            <a:ext cx="7755600" cy="5852160"/>
          </a:xfrm>
          <a:prstGeom prst="rect">
            <a:avLst/>
          </a:prstGeom>
          <a:ln w="38100">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7556473" y="1137942"/>
            <a:ext cx="4424929"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0659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040383" y="36185"/>
            <a:ext cx="8103501"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Ku Klux Klan</a:t>
            </a:r>
          </a:p>
        </p:txBody>
      </p:sp>
      <p:sp>
        <p:nvSpPr>
          <p:cNvPr id="6" name="TextBox 5"/>
          <p:cNvSpPr txBox="1"/>
          <p:nvPr/>
        </p:nvSpPr>
        <p:spPr>
          <a:xfrm>
            <a:off x="998296" y="1642030"/>
            <a:ext cx="10207427" cy="6063198"/>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first Ku Klux Klan (KKK) began in 1867 as a social club for former confederate soldiers; however, they became more political and violent. </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The Ku Klux Klan used violence to frighten African-Americans and keep them from exercising their civil rights.</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Klansmen dressed up in white sheets and hooded masks, and would terrorize blacks (and whites who tried to help them).</a:t>
            </a: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265792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040383" y="36185"/>
            <a:ext cx="8103501"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Ku Klux Klan</a:t>
            </a:r>
          </a:p>
        </p:txBody>
      </p:sp>
      <p:sp>
        <p:nvSpPr>
          <p:cNvPr id="6" name="TextBox 5"/>
          <p:cNvSpPr txBox="1"/>
          <p:nvPr/>
        </p:nvSpPr>
        <p:spPr>
          <a:xfrm>
            <a:off x="998296" y="1642030"/>
            <a:ext cx="10207427" cy="6401753"/>
          </a:xfrm>
          <a:prstGeom prst="rect">
            <a:avLst/>
          </a:prstGeom>
          <a:noFill/>
        </p:spPr>
        <p:txBody>
          <a:bodyPr wrap="square" rtlCol="0">
            <a:spAutoFit/>
          </a:bodyPr>
          <a:lstStyle/>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The KKK used tactics of intimidation, physical violence, and murder in hopes of establishing social control over African Americans and their white allies. </a:t>
            </a:r>
          </a:p>
          <a:p>
            <a:pPr marL="571500" indent="-57150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The KKK grew in Georgia and the southern United States both during and after Reconstruction.</a:t>
            </a:r>
          </a:p>
          <a:p>
            <a:pPr marL="571500" indent="-57150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White supremacy and racial segregation became the norm in Georgia, and the rest of the South, for several decades. </a:t>
            </a: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629491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547" y="208951"/>
            <a:ext cx="8828690"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9941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753" y="208951"/>
            <a:ext cx="8102278"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3726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06" y="6624342"/>
            <a:ext cx="2653250"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2014 Brain Wrinkles</a:t>
            </a:r>
          </a:p>
        </p:txBody>
      </p:sp>
      <p:sp>
        <p:nvSpPr>
          <p:cNvPr id="9" name="Rectangle 8"/>
          <p:cNvSpPr/>
          <p:nvPr/>
        </p:nvSpPr>
        <p:spPr>
          <a:xfrm>
            <a:off x="118006" y="0"/>
            <a:ext cx="12073994" cy="1015663"/>
          </a:xfrm>
          <a:prstGeom prst="rect">
            <a:avLst/>
          </a:prstGeom>
          <a:noFill/>
        </p:spPr>
        <p:txBody>
          <a:bodyPr wrap="square" lIns="91440" tIns="45720" rIns="91440" bIns="45720">
            <a:spAutoFit/>
          </a:bodyPr>
          <a:lstStyle/>
          <a:p>
            <a:pPr algn="ctr"/>
            <a:r>
              <a:rPr lang="en-US" sz="6000" cap="none" spc="0" dirty="0">
                <a:ln w="28575">
                  <a:solidFill>
                    <a:schemeClr val="tx1"/>
                  </a:solidFill>
                  <a:prstDash val="solid"/>
                </a:ln>
                <a:solidFill>
                  <a:schemeClr val="bg2"/>
                </a:solidFill>
                <a:latin typeface="KG Second Chances Solid" panose="02000000000000000000" pitchFamily="2" charset="0"/>
              </a:rPr>
              <a:t>Amendments</a:t>
            </a:r>
          </a:p>
        </p:txBody>
      </p:sp>
      <p:graphicFrame>
        <p:nvGraphicFramePr>
          <p:cNvPr id="2" name="Table 1"/>
          <p:cNvGraphicFramePr>
            <a:graphicFrameLocks noGrp="1"/>
          </p:cNvGraphicFramePr>
          <p:nvPr>
            <p:extLst>
              <p:ext uri="{D42A27DB-BD31-4B8C-83A1-F6EECF244321}">
                <p14:modId xmlns:p14="http://schemas.microsoft.com/office/powerpoint/2010/main" val="2940434778"/>
              </p:ext>
            </p:extLst>
          </p:nvPr>
        </p:nvGraphicFramePr>
        <p:xfrm>
          <a:off x="174173" y="995900"/>
          <a:ext cx="11916228" cy="5585044"/>
        </p:xfrm>
        <a:graphic>
          <a:graphicData uri="http://schemas.openxmlformats.org/drawingml/2006/table">
            <a:tbl>
              <a:tblPr firstRow="1" bandRow="1">
                <a:tableStyleId>{5940675A-B579-460E-94D1-54222C63F5DA}</a:tableStyleId>
              </a:tblPr>
              <a:tblGrid>
                <a:gridCol w="1727198">
                  <a:extLst>
                    <a:ext uri="{9D8B030D-6E8A-4147-A177-3AD203B41FA5}">
                      <a16:colId xmlns:a16="http://schemas.microsoft.com/office/drawing/2014/main" val="20000"/>
                    </a:ext>
                  </a:extLst>
                </a:gridCol>
                <a:gridCol w="3309258">
                  <a:extLst>
                    <a:ext uri="{9D8B030D-6E8A-4147-A177-3AD203B41FA5}">
                      <a16:colId xmlns:a16="http://schemas.microsoft.com/office/drawing/2014/main" val="20001"/>
                    </a:ext>
                  </a:extLst>
                </a:gridCol>
                <a:gridCol w="3483428">
                  <a:extLst>
                    <a:ext uri="{9D8B030D-6E8A-4147-A177-3AD203B41FA5}">
                      <a16:colId xmlns:a16="http://schemas.microsoft.com/office/drawing/2014/main" val="20002"/>
                    </a:ext>
                  </a:extLst>
                </a:gridCol>
                <a:gridCol w="3396344">
                  <a:extLst>
                    <a:ext uri="{9D8B030D-6E8A-4147-A177-3AD203B41FA5}">
                      <a16:colId xmlns:a16="http://schemas.microsoft.com/office/drawing/2014/main" val="20003"/>
                    </a:ext>
                  </a:extLst>
                </a:gridCol>
              </a:tblGrid>
              <a:tr h="856162">
                <a:tc>
                  <a:txBody>
                    <a:bodyPr/>
                    <a:lstStyle/>
                    <a:p>
                      <a:endParaRPr lang="en-US" dirty="0"/>
                    </a:p>
                  </a:txBody>
                  <a:tcPr/>
                </a:tc>
                <a:tc>
                  <a:txBody>
                    <a:bodyPr/>
                    <a:lstStyle/>
                    <a:p>
                      <a:pPr algn="ctr"/>
                      <a:r>
                        <a:rPr lang="en-US" sz="5400" dirty="0">
                          <a:latin typeface="KG Second Chances Solid" panose="02000000000000000000" pitchFamily="2" charset="0"/>
                        </a:rPr>
                        <a:t>13</a:t>
                      </a:r>
                      <a:r>
                        <a:rPr lang="en-US" sz="5400" baseline="30000" dirty="0">
                          <a:latin typeface="KG Second Chances Solid" panose="02000000000000000000" pitchFamily="2" charset="0"/>
                        </a:rPr>
                        <a:t>th</a:t>
                      </a:r>
                      <a:r>
                        <a:rPr lang="en-US" sz="5400" dirty="0">
                          <a:latin typeface="KG Second Chances Solid" panose="02000000000000000000" pitchFamily="2" charset="0"/>
                        </a:rPr>
                        <a:t> </a:t>
                      </a:r>
                    </a:p>
                  </a:txBody>
                  <a:tcPr/>
                </a:tc>
                <a:tc>
                  <a:txBody>
                    <a:bodyPr/>
                    <a:lstStyle/>
                    <a:p>
                      <a:pPr algn="ctr"/>
                      <a:r>
                        <a:rPr lang="en-US" sz="5400" dirty="0">
                          <a:latin typeface="KG Second Chances Solid" panose="02000000000000000000" pitchFamily="2" charset="0"/>
                        </a:rPr>
                        <a:t>14</a:t>
                      </a:r>
                      <a:r>
                        <a:rPr lang="en-US" sz="5400" baseline="30000" dirty="0">
                          <a:latin typeface="KG Second Chances Solid" panose="02000000000000000000" pitchFamily="2" charset="0"/>
                        </a:rPr>
                        <a:t>th</a:t>
                      </a:r>
                      <a:r>
                        <a:rPr lang="en-US" sz="5400" dirty="0">
                          <a:latin typeface="KG Second Chances Solid" panose="02000000000000000000" pitchFamily="2" charset="0"/>
                        </a:rPr>
                        <a:t> </a:t>
                      </a:r>
                    </a:p>
                  </a:txBody>
                  <a:tcPr/>
                </a:tc>
                <a:tc>
                  <a:txBody>
                    <a:bodyPr/>
                    <a:lstStyle/>
                    <a:p>
                      <a:pPr algn="ctr"/>
                      <a:r>
                        <a:rPr lang="en-US" sz="5400" dirty="0">
                          <a:latin typeface="KG Second Chances Solid" panose="02000000000000000000" pitchFamily="2" charset="0"/>
                        </a:rPr>
                        <a:t>15</a:t>
                      </a:r>
                      <a:r>
                        <a:rPr lang="en-US" sz="5400" baseline="30000" dirty="0">
                          <a:latin typeface="KG Second Chances Solid" panose="02000000000000000000" pitchFamily="2" charset="0"/>
                        </a:rPr>
                        <a:t>th</a:t>
                      </a:r>
                      <a:r>
                        <a:rPr lang="en-US" sz="5400" dirty="0">
                          <a:latin typeface="KG Second Chances Solid" panose="02000000000000000000" pitchFamily="2" charset="0"/>
                        </a:rPr>
                        <a:t> </a:t>
                      </a:r>
                    </a:p>
                  </a:txBody>
                  <a:tcPr/>
                </a:tc>
                <a:extLst>
                  <a:ext uri="{0D108BD9-81ED-4DB2-BD59-A6C34878D82A}">
                    <a16:rowId xmlns:a16="http://schemas.microsoft.com/office/drawing/2014/main" val="10000"/>
                  </a:ext>
                </a:extLst>
              </a:tr>
              <a:tr h="1927444">
                <a:tc>
                  <a:txBody>
                    <a:bodyPr/>
                    <a:lstStyle/>
                    <a:p>
                      <a:pPr algn="ctr"/>
                      <a:r>
                        <a:rPr lang="en-US" sz="2000" b="1" dirty="0">
                          <a:latin typeface="KBScaredStraight" panose="02000603000000000000" pitchFamily="2" charset="0"/>
                          <a:ea typeface="KBScaredStraight" panose="02000603000000000000" pitchFamily="2" charset="0"/>
                        </a:rPr>
                        <a:t>Description</a:t>
                      </a:r>
                    </a:p>
                  </a:txBody>
                  <a:tcPr anchor="ctr"/>
                </a:tc>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200" dirty="0"/>
                    </a:p>
                  </a:txBody>
                  <a:tcPr/>
                </a:tc>
                <a:extLst>
                  <a:ext uri="{0D108BD9-81ED-4DB2-BD59-A6C34878D82A}">
                    <a16:rowId xmlns:a16="http://schemas.microsoft.com/office/drawing/2014/main" val="10001"/>
                  </a:ext>
                </a:extLst>
              </a:tr>
              <a:tr h="1927444">
                <a:tc>
                  <a:txBody>
                    <a:bodyPr/>
                    <a:lstStyle/>
                    <a:p>
                      <a:pPr algn="ctr"/>
                      <a:r>
                        <a:rPr lang="en-US" sz="2000" b="1" dirty="0">
                          <a:latin typeface="KBScaredStraight" panose="02000603000000000000" pitchFamily="2" charset="0"/>
                          <a:ea typeface="KBScaredStraight" panose="02000603000000000000" pitchFamily="2" charset="0"/>
                        </a:rPr>
                        <a:t>Symbol</a:t>
                      </a:r>
                    </a:p>
                  </a:txBody>
                  <a:tcPr anchor="ct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4" name="Rectangle 3"/>
          <p:cNvSpPr/>
          <p:nvPr/>
        </p:nvSpPr>
        <p:spPr>
          <a:xfrm>
            <a:off x="147034" y="986635"/>
            <a:ext cx="11943365" cy="5608679"/>
          </a:xfrm>
          <a:prstGeom prst="rect">
            <a:avLst/>
          </a:prstGeom>
          <a:no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415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06" y="6624342"/>
            <a:ext cx="2653250"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2014 Brain Wrinkles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43115" y="1289502"/>
            <a:ext cx="3383280" cy="3017520"/>
          </a:xfrm>
          <a:prstGeom prst="rect">
            <a:avLst/>
          </a:prstGeom>
        </p:spPr>
      </p:pic>
      <p:sp>
        <p:nvSpPr>
          <p:cNvPr id="3" name="TextBox 2"/>
          <p:cNvSpPr txBox="1"/>
          <p:nvPr/>
        </p:nvSpPr>
        <p:spPr>
          <a:xfrm>
            <a:off x="130629" y="827314"/>
            <a:ext cx="12061371" cy="276999"/>
          </a:xfrm>
          <a:prstGeom prst="rect">
            <a:avLst/>
          </a:prstGeom>
          <a:noFill/>
        </p:spPr>
        <p:txBody>
          <a:bodyPr wrap="square" rtlCol="0">
            <a:spAutoFit/>
          </a:bodyPr>
          <a:lstStyle/>
          <a:p>
            <a:r>
              <a:rPr lang="en-US" sz="1200" b="1" dirty="0">
                <a:latin typeface="KBScaredStraight" panose="02000603000000000000" pitchFamily="2" charset="0"/>
                <a:ea typeface="KBScaredStraight" panose="02000603000000000000" pitchFamily="2" charset="0"/>
              </a:rPr>
              <a:t>Directions</a:t>
            </a:r>
            <a:r>
              <a:rPr lang="en-US" sz="1200" dirty="0">
                <a:latin typeface="KBScaredStraight" panose="02000603000000000000" pitchFamily="2" charset="0"/>
                <a:ea typeface="KBScaredStraight" panose="02000603000000000000" pitchFamily="2" charset="0"/>
              </a:rPr>
              <a:t>: Design a stamp to represent the 13</a:t>
            </a:r>
            <a:r>
              <a:rPr lang="en-US" sz="1200" baseline="30000" dirty="0">
                <a:latin typeface="KBScaredStraight" panose="02000603000000000000" pitchFamily="2" charset="0"/>
                <a:ea typeface="KBScaredStraight" panose="02000603000000000000" pitchFamily="2" charset="0"/>
              </a:rPr>
              <a:t>th</a:t>
            </a:r>
            <a:r>
              <a:rPr lang="en-US" sz="1200" dirty="0">
                <a:latin typeface="KBScaredStraight" panose="02000603000000000000" pitchFamily="2" charset="0"/>
                <a:ea typeface="KBScaredStraight" panose="02000603000000000000" pitchFamily="2" charset="0"/>
              </a:rPr>
              <a:t>, 14</a:t>
            </a:r>
            <a:r>
              <a:rPr lang="en-US" sz="1200" baseline="30000" dirty="0">
                <a:latin typeface="KBScaredStraight" panose="02000603000000000000" pitchFamily="2" charset="0"/>
                <a:ea typeface="KBScaredStraight" panose="02000603000000000000" pitchFamily="2" charset="0"/>
              </a:rPr>
              <a:t>th</a:t>
            </a:r>
            <a:r>
              <a:rPr lang="en-US" sz="1200" dirty="0">
                <a:latin typeface="KBScaredStraight" panose="02000603000000000000" pitchFamily="2" charset="0"/>
                <a:ea typeface="KBScaredStraight" panose="02000603000000000000" pitchFamily="2" charset="0"/>
              </a:rPr>
              <a:t>, and 15</a:t>
            </a:r>
            <a:r>
              <a:rPr lang="en-US" sz="1200" baseline="30000" dirty="0">
                <a:latin typeface="KBScaredStraight" panose="02000603000000000000" pitchFamily="2" charset="0"/>
                <a:ea typeface="KBScaredStraight" panose="02000603000000000000" pitchFamily="2" charset="0"/>
              </a:rPr>
              <a:t>th</a:t>
            </a:r>
            <a:r>
              <a:rPr lang="en-US" sz="1200" dirty="0">
                <a:latin typeface="KBScaredStraight" panose="02000603000000000000" pitchFamily="2" charset="0"/>
                <a:ea typeface="KBScaredStraight" panose="02000603000000000000" pitchFamily="2" charset="0"/>
              </a:rPr>
              <a:t> Amendments to the U.S. Constitution. Also, write a caption that describes each stamp’s design.</a:t>
            </a:r>
          </a:p>
        </p:txBody>
      </p:sp>
      <p:sp>
        <p:nvSpPr>
          <p:cNvPr id="9" name="Rectangle 8"/>
          <p:cNvSpPr/>
          <p:nvPr/>
        </p:nvSpPr>
        <p:spPr>
          <a:xfrm>
            <a:off x="16407" y="72570"/>
            <a:ext cx="12073994" cy="769441"/>
          </a:xfrm>
          <a:prstGeom prst="rect">
            <a:avLst/>
          </a:prstGeom>
          <a:noFill/>
        </p:spPr>
        <p:txBody>
          <a:bodyPr wrap="square" lIns="91440" tIns="45720" rIns="91440" bIns="45720">
            <a:spAutoFit/>
          </a:bodyPr>
          <a:lstStyle/>
          <a:p>
            <a:pPr algn="ctr"/>
            <a:r>
              <a:rPr lang="en-US" sz="4400" cap="none" spc="0" dirty="0">
                <a:ln w="10160">
                  <a:noFill/>
                  <a:prstDash val="solid"/>
                </a:ln>
                <a:solidFill>
                  <a:sysClr val="windowText" lastClr="000000"/>
                </a:solidFill>
                <a:latin typeface="KG Second Chances Solid" panose="02000000000000000000" pitchFamily="2" charset="0"/>
              </a:rPr>
              <a:t>Amendment Commemorative Stamps</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4361764" y="1289502"/>
            <a:ext cx="3383280" cy="3017520"/>
          </a:xfrm>
          <a:prstGeom prst="rect">
            <a:avLst/>
          </a:prstGeom>
        </p:spPr>
      </p:pic>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8480413" y="1289502"/>
            <a:ext cx="3383280" cy="3017520"/>
          </a:xfrm>
          <a:prstGeom prst="rect">
            <a:avLst/>
          </a:prstGeom>
        </p:spPr>
      </p:pic>
      <p:sp>
        <p:nvSpPr>
          <p:cNvPr id="12" name="Rectangle 11"/>
          <p:cNvSpPr/>
          <p:nvPr/>
        </p:nvSpPr>
        <p:spPr>
          <a:xfrm>
            <a:off x="243114" y="4499429"/>
            <a:ext cx="3383280" cy="212491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61764" y="4492211"/>
            <a:ext cx="3383280" cy="212491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480413" y="4492210"/>
            <a:ext cx="3383280" cy="212491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3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9510" y="36185"/>
            <a:ext cx="10185224"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Reconstruction</a:t>
            </a:r>
          </a:p>
        </p:txBody>
      </p:sp>
      <p:sp>
        <p:nvSpPr>
          <p:cNvPr id="6" name="TextBox 5"/>
          <p:cNvSpPr txBox="1"/>
          <p:nvPr/>
        </p:nvSpPr>
        <p:spPr>
          <a:xfrm>
            <a:off x="998296" y="1642030"/>
            <a:ext cx="10207427" cy="6494085"/>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ysClr val="windowText" lastClr="000000"/>
                </a:solidFill>
                <a:latin typeface="KBScaredStraight" panose="02000603000000000000" pitchFamily="2" charset="0"/>
                <a:ea typeface="KBScaredStraight" panose="02000603000000000000" pitchFamily="2" charset="0"/>
              </a:rPr>
              <a:t>Reconstruction means to build something again.</a:t>
            </a: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solidFill>
                  <a:sysClr val="windowText" lastClr="000000"/>
                </a:solidFill>
                <a:latin typeface="KBScaredStraight" panose="02000603000000000000" pitchFamily="2" charset="0"/>
                <a:ea typeface="KBScaredStraight" panose="02000603000000000000" pitchFamily="2" charset="0"/>
              </a:rPr>
              <a:t>It is the name given to the time period after the Civil War, from 1865 to 1877.</a:t>
            </a: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solidFill>
                  <a:sysClr val="windowText" lastClr="000000"/>
                </a:solidFill>
                <a:latin typeface="KBScaredStraight" panose="02000603000000000000" pitchFamily="2" charset="0"/>
                <a:ea typeface="KBScaredStraight" panose="02000603000000000000" pitchFamily="2" charset="0"/>
              </a:rPr>
              <a:t>Georgia and the other southern states needed to be rebuilt and brought back into the Union.</a:t>
            </a: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371692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729" y="180304"/>
            <a:ext cx="11269014" cy="6490952"/>
          </a:xfrm>
          <a:prstGeom prst="rec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384147" y="476518"/>
            <a:ext cx="3013657" cy="4350157"/>
          </a:xfrm>
          <a:prstGeom prst="roundRect">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031088" y="476518"/>
            <a:ext cx="0" cy="5898524"/>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8515" y="1159098"/>
            <a:ext cx="4082600" cy="1477328"/>
          </a:xfrm>
          <a:prstGeom prst="rect">
            <a:avLst/>
          </a:prstGeom>
          <a:noFill/>
        </p:spPr>
        <p:txBody>
          <a:bodyPr wrap="square" rtlCol="0">
            <a:spAutoFit/>
          </a:bodyPr>
          <a:lstStyle/>
          <a:p>
            <a:r>
              <a:rPr lang="en-US" dirty="0">
                <a:latin typeface="KG Second Chances Solid" panose="02000000000000000000" pitchFamily="2" charset="0"/>
              </a:rPr>
              <a:t>Name</a:t>
            </a:r>
            <a:r>
              <a:rPr lang="en-US" dirty="0"/>
              <a:t>: __________________________</a:t>
            </a:r>
          </a:p>
          <a:p>
            <a:endParaRPr lang="en-US" dirty="0"/>
          </a:p>
          <a:p>
            <a:r>
              <a:rPr lang="en-US" dirty="0">
                <a:latin typeface="KG Second Chances Solid" panose="02000000000000000000" pitchFamily="2" charset="0"/>
              </a:rPr>
              <a:t>Company</a:t>
            </a:r>
            <a:r>
              <a:rPr lang="en-US" dirty="0"/>
              <a:t>: ______________________</a:t>
            </a:r>
          </a:p>
          <a:p>
            <a:endParaRPr lang="en-US" dirty="0"/>
          </a:p>
          <a:p>
            <a:r>
              <a:rPr lang="en-US" dirty="0">
                <a:latin typeface="KG Second Chances Solid" panose="02000000000000000000" pitchFamily="2" charset="0"/>
              </a:rPr>
              <a:t>Number</a:t>
            </a:r>
            <a:r>
              <a:rPr lang="en-US" dirty="0"/>
              <a:t>:   _______________________</a:t>
            </a:r>
          </a:p>
        </p:txBody>
      </p:sp>
      <p:sp>
        <p:nvSpPr>
          <p:cNvPr id="9" name="TextBox 8"/>
          <p:cNvSpPr txBox="1"/>
          <p:nvPr/>
        </p:nvSpPr>
        <p:spPr>
          <a:xfrm>
            <a:off x="9430556" y="476518"/>
            <a:ext cx="920837" cy="369332"/>
          </a:xfrm>
          <a:prstGeom prst="rect">
            <a:avLst/>
          </a:prstGeom>
          <a:noFill/>
        </p:spPr>
        <p:txBody>
          <a:bodyPr wrap="square" rtlCol="0">
            <a:spAutoFit/>
          </a:bodyPr>
          <a:lstStyle/>
          <a:p>
            <a:pPr algn="ctr"/>
            <a:r>
              <a:rPr lang="en-US" dirty="0">
                <a:latin typeface="KG Second Chances Solid" panose="02000000000000000000" pitchFamily="2" charset="0"/>
              </a:rPr>
              <a:t>Logo</a:t>
            </a:r>
            <a:endParaRPr lang="en-US" dirty="0"/>
          </a:p>
        </p:txBody>
      </p:sp>
      <p:sp>
        <p:nvSpPr>
          <p:cNvPr id="10" name="TextBox 9"/>
          <p:cNvSpPr txBox="1"/>
          <p:nvPr/>
        </p:nvSpPr>
        <p:spPr>
          <a:xfrm>
            <a:off x="4198513" y="4826675"/>
            <a:ext cx="7250805" cy="2031325"/>
          </a:xfrm>
          <a:prstGeom prst="rect">
            <a:avLst/>
          </a:prstGeom>
          <a:noFill/>
        </p:spPr>
        <p:txBody>
          <a:bodyPr wrap="square" rtlCol="0">
            <a:spAutoFit/>
          </a:bodyPr>
          <a:lstStyle/>
          <a:p>
            <a:r>
              <a:rPr lang="en-US" dirty="0">
                <a:latin typeface="KG Second Chances Solid" panose="02000000000000000000" pitchFamily="2" charset="0"/>
              </a:rPr>
              <a:t>Slogan</a:t>
            </a:r>
            <a:r>
              <a:rPr lang="en-US" dirty="0"/>
              <a:t>: ____________________________________________________________________________________________________________________________________________________________________________________________________________________________________________________</a:t>
            </a:r>
          </a:p>
          <a:p>
            <a:endParaRPr lang="en-US" dirty="0"/>
          </a:p>
          <a:p>
            <a:endParaRPr lang="en-US" dirty="0"/>
          </a:p>
        </p:txBody>
      </p:sp>
      <p:sp>
        <p:nvSpPr>
          <p:cNvPr id="11" name="TextBox 10"/>
          <p:cNvSpPr txBox="1"/>
          <p:nvPr/>
        </p:nvSpPr>
        <p:spPr>
          <a:xfrm>
            <a:off x="405685" y="343272"/>
            <a:ext cx="3522371" cy="5078313"/>
          </a:xfrm>
          <a:prstGeom prst="rect">
            <a:avLst/>
          </a:prstGeom>
          <a:noFill/>
        </p:spPr>
        <p:txBody>
          <a:bodyPr wrap="square" rtlCol="0">
            <a:spAutoFit/>
          </a:bodyPr>
          <a:lstStyle/>
          <a:p>
            <a:r>
              <a:rPr lang="en-US" dirty="0">
                <a:latin typeface="KG Second Chances Solid" panose="02000000000000000000" pitchFamily="2" charset="0"/>
              </a:rPr>
              <a:t>Job Description</a:t>
            </a:r>
            <a:r>
              <a:rPr lang="en-US" dirty="0"/>
              <a:t>: ______________________________________________________________________________________________________________________________________________________________________________</a:t>
            </a:r>
          </a:p>
          <a:p>
            <a:r>
              <a:rPr lang="en-US" dirty="0"/>
              <a:t>____________________________________________________________________________________________________________________</a:t>
            </a:r>
          </a:p>
          <a:p>
            <a:r>
              <a:rPr lang="en-US" dirty="0"/>
              <a:t>____________________________________________________________________________________________________________________</a:t>
            </a:r>
          </a:p>
          <a:p>
            <a:endParaRPr lang="en-US" dirty="0"/>
          </a:p>
          <a:p>
            <a:endParaRPr lang="en-US" dirty="0"/>
          </a:p>
          <a:p>
            <a:endParaRPr lang="en-US" dirty="0"/>
          </a:p>
        </p:txBody>
      </p:sp>
      <p:sp>
        <p:nvSpPr>
          <p:cNvPr id="12" name="TextBox 11"/>
          <p:cNvSpPr txBox="1"/>
          <p:nvPr/>
        </p:nvSpPr>
        <p:spPr>
          <a:xfrm>
            <a:off x="405684" y="4964135"/>
            <a:ext cx="3522371" cy="1200329"/>
          </a:xfrm>
          <a:prstGeom prst="rect">
            <a:avLst/>
          </a:prstGeom>
          <a:noFill/>
        </p:spPr>
        <p:txBody>
          <a:bodyPr wrap="square" rtlCol="0">
            <a:spAutoFit/>
          </a:bodyPr>
          <a:lstStyle/>
          <a:p>
            <a:r>
              <a:rPr lang="en-US" dirty="0">
                <a:latin typeface="KG Second Chances Solid" panose="02000000000000000000" pitchFamily="2" charset="0"/>
              </a:rPr>
              <a:t>Awards</a:t>
            </a:r>
            <a:r>
              <a:rPr lang="en-US" dirty="0"/>
              <a:t>: _______________________________________________________________________________________</a:t>
            </a:r>
          </a:p>
        </p:txBody>
      </p:sp>
      <p:sp>
        <p:nvSpPr>
          <p:cNvPr id="14" name="TextBox 13"/>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574538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526" y="1030089"/>
            <a:ext cx="3267739" cy="5840474"/>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404" y="1030089"/>
            <a:ext cx="3267739" cy="5840474"/>
          </a:xfrm>
          <a:prstGeom prst="rect">
            <a:avLst/>
          </a:prstGeom>
        </p:spPr>
      </p:pic>
      <p:sp>
        <p:nvSpPr>
          <p:cNvPr id="5" name="TextBox 4"/>
          <p:cNvSpPr txBox="1"/>
          <p:nvPr/>
        </p:nvSpPr>
        <p:spPr>
          <a:xfrm>
            <a:off x="16406" y="6624342"/>
            <a:ext cx="2653250"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2014 Brain Wrinkles</a:t>
            </a:r>
          </a:p>
        </p:txBody>
      </p:sp>
      <p:sp>
        <p:nvSpPr>
          <p:cNvPr id="3" name="TextBox 2"/>
          <p:cNvSpPr txBox="1"/>
          <p:nvPr/>
        </p:nvSpPr>
        <p:spPr>
          <a:xfrm>
            <a:off x="130629" y="637011"/>
            <a:ext cx="12061371" cy="646331"/>
          </a:xfrm>
          <a:prstGeom prst="rect">
            <a:avLst/>
          </a:prstGeom>
          <a:noFill/>
        </p:spPr>
        <p:txBody>
          <a:bodyPr wrap="square" rtlCol="0">
            <a:spAutoFit/>
          </a:bodyPr>
          <a:lstStyle/>
          <a:p>
            <a:r>
              <a:rPr lang="en-US" sz="1200" b="1" dirty="0">
                <a:latin typeface="KBScaredStraight" panose="02000603000000000000" pitchFamily="2" charset="0"/>
                <a:ea typeface="KBScaredStraight" panose="02000603000000000000" pitchFamily="2" charset="0"/>
              </a:rPr>
              <a:t>Directions</a:t>
            </a:r>
            <a:r>
              <a:rPr lang="en-US" sz="1200" dirty="0">
                <a:latin typeface="KBScaredStraight" panose="02000603000000000000" pitchFamily="2" charset="0"/>
                <a:ea typeface="KBScaredStraight" panose="02000603000000000000" pitchFamily="2" charset="0"/>
              </a:rPr>
              <a:t>: Create a caricature for former slave and a plantation owner during Reconstruction. Draw clothing and belongings/items on each person that represents the person’s situation during Reconstruction. </a:t>
            </a:r>
          </a:p>
          <a:p>
            <a:endParaRPr lang="en-US" sz="1200" dirty="0">
              <a:latin typeface="KBScaredStraight" panose="02000603000000000000" pitchFamily="2" charset="0"/>
              <a:ea typeface="KBScaredStraight" panose="02000603000000000000" pitchFamily="2" charset="0"/>
            </a:endParaRPr>
          </a:p>
        </p:txBody>
      </p:sp>
      <p:sp>
        <p:nvSpPr>
          <p:cNvPr id="9" name="Rectangle 8"/>
          <p:cNvSpPr/>
          <p:nvPr/>
        </p:nvSpPr>
        <p:spPr>
          <a:xfrm>
            <a:off x="16407" y="72570"/>
            <a:ext cx="12073994" cy="707886"/>
          </a:xfrm>
          <a:prstGeom prst="rect">
            <a:avLst/>
          </a:prstGeom>
          <a:noFill/>
        </p:spPr>
        <p:txBody>
          <a:bodyPr wrap="square" lIns="91440" tIns="45720" rIns="91440" bIns="45720">
            <a:spAutoFit/>
          </a:bodyPr>
          <a:lstStyle/>
          <a:p>
            <a:pPr algn="ctr"/>
            <a:r>
              <a:rPr lang="en-US" sz="4000" cap="none" spc="0" dirty="0">
                <a:ln w="10160">
                  <a:noFill/>
                  <a:prstDash val="solid"/>
                </a:ln>
                <a:solidFill>
                  <a:sysClr val="windowText" lastClr="000000"/>
                </a:solidFill>
                <a:latin typeface="KG Second Chances Solid" panose="02000000000000000000" pitchFamily="2" charset="0"/>
              </a:rPr>
              <a:t>Reconstruction Caricatures</a:t>
            </a:r>
          </a:p>
        </p:txBody>
      </p:sp>
      <p:sp>
        <p:nvSpPr>
          <p:cNvPr id="7" name="TextBox 6"/>
          <p:cNvSpPr txBox="1"/>
          <p:nvPr/>
        </p:nvSpPr>
        <p:spPr>
          <a:xfrm>
            <a:off x="130629" y="1097282"/>
            <a:ext cx="3560222" cy="4524315"/>
          </a:xfrm>
          <a:prstGeom prst="rect">
            <a:avLst/>
          </a:prstGeom>
          <a:noFill/>
        </p:spPr>
        <p:txBody>
          <a:bodyPr wrap="square" rtlCol="0">
            <a:spAutoFit/>
          </a:bodyPr>
          <a:lstStyle/>
          <a:p>
            <a:pPr algn="ctr"/>
            <a:r>
              <a:rPr lang="en-US" dirty="0">
                <a:latin typeface="KG Second Chances Solid" panose="02000000000000000000" pitchFamily="2" charset="0"/>
              </a:rPr>
              <a:t>Former Slave</a:t>
            </a:r>
          </a:p>
          <a:p>
            <a:pPr algn="ctr"/>
            <a:endParaRPr lang="en-US" dirty="0"/>
          </a:p>
          <a:p>
            <a:pPr marL="285750" indent="-285750">
              <a:buFont typeface="Arial" panose="020B0604020202020204" pitchFamily="34" charset="0"/>
              <a:buChar char="•"/>
            </a:pPr>
            <a:r>
              <a:rPr lang="en-US" dirty="0">
                <a:latin typeface="KBScaredStraight" panose="02000603000000000000" pitchFamily="2" charset="0"/>
                <a:ea typeface="KBScaredStraight" panose="02000603000000000000" pitchFamily="2" charset="0"/>
              </a:rPr>
              <a:t>How has Reconstruction affected your life?</a:t>
            </a: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dirty="0">
                <a:latin typeface="KBScaredStraight" panose="02000603000000000000" pitchFamily="2" charset="0"/>
                <a:ea typeface="KBScaredStraight" panose="02000603000000000000" pitchFamily="2" charset="0"/>
              </a:rPr>
              <a:t>How do you feel about the new Amendments?</a:t>
            </a: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dirty="0">
                <a:latin typeface="KBScaredStraight" panose="02000603000000000000" pitchFamily="2" charset="0"/>
                <a:ea typeface="KBScaredStraight" panose="02000603000000000000" pitchFamily="2" charset="0"/>
              </a:rPr>
              <a:t>What changes would you like to see in the government?</a:t>
            </a:r>
          </a:p>
        </p:txBody>
      </p:sp>
      <p:sp>
        <p:nvSpPr>
          <p:cNvPr id="18" name="TextBox 17"/>
          <p:cNvSpPr txBox="1"/>
          <p:nvPr/>
        </p:nvSpPr>
        <p:spPr>
          <a:xfrm>
            <a:off x="8613304" y="1097281"/>
            <a:ext cx="3560222" cy="4524315"/>
          </a:xfrm>
          <a:prstGeom prst="rect">
            <a:avLst/>
          </a:prstGeom>
          <a:noFill/>
        </p:spPr>
        <p:txBody>
          <a:bodyPr wrap="square" rtlCol="0">
            <a:spAutoFit/>
          </a:bodyPr>
          <a:lstStyle/>
          <a:p>
            <a:pPr algn="ctr"/>
            <a:r>
              <a:rPr lang="en-US" dirty="0">
                <a:latin typeface="KG Second Chances Solid" panose="02000000000000000000" pitchFamily="2" charset="0"/>
              </a:rPr>
              <a:t>Plantation Owner</a:t>
            </a:r>
          </a:p>
          <a:p>
            <a:pPr algn="ctr"/>
            <a:endParaRPr lang="en-US" dirty="0"/>
          </a:p>
          <a:p>
            <a:pPr marL="285750" indent="-285750">
              <a:buFont typeface="Arial" panose="020B0604020202020204" pitchFamily="34" charset="0"/>
              <a:buChar char="•"/>
            </a:pPr>
            <a:r>
              <a:rPr lang="en-US" dirty="0">
                <a:latin typeface="KBScaredStraight" panose="02000603000000000000" pitchFamily="2" charset="0"/>
                <a:ea typeface="KBScaredStraight" panose="02000603000000000000" pitchFamily="2" charset="0"/>
              </a:rPr>
              <a:t>How has Reconstruction affected your life?</a:t>
            </a: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dirty="0">
                <a:latin typeface="KBScaredStraight" panose="02000603000000000000" pitchFamily="2" charset="0"/>
                <a:ea typeface="KBScaredStraight" panose="02000603000000000000" pitchFamily="2" charset="0"/>
              </a:rPr>
              <a:t>How do you feel about the new Amendments?</a:t>
            </a: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dirty="0">
                <a:latin typeface="KBScaredStraight" panose="02000603000000000000" pitchFamily="2" charset="0"/>
                <a:ea typeface="KBScaredStraight" panose="02000603000000000000" pitchFamily="2" charset="0"/>
              </a:rPr>
              <a:t>What changes would you like to see in the government?</a:t>
            </a:r>
          </a:p>
        </p:txBody>
      </p:sp>
      <p:cxnSp>
        <p:nvCxnSpPr>
          <p:cNvPr id="19" name="Straight Connector 18"/>
          <p:cNvCxnSpPr/>
          <p:nvPr/>
        </p:nvCxnSpPr>
        <p:spPr>
          <a:xfrm>
            <a:off x="6110515" y="897775"/>
            <a:ext cx="0" cy="59727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520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87796" y="1"/>
            <a:ext cx="5476051" cy="684803"/>
          </a:xfrm>
          <a:prstGeom prst="rect">
            <a:avLst/>
          </a:prstGeom>
          <a:noFill/>
        </p:spPr>
        <p:txBody>
          <a:bodyPr wrap="none" lIns="68580" tIns="34290" rIns="68580" bIns="34290">
            <a:spAutoFit/>
          </a:bodyPr>
          <a:lstStyle/>
          <a:p>
            <a:pPr algn="ctr"/>
            <a:r>
              <a:rPr lang="en-US" sz="4000" dirty="0">
                <a:ln w="19050">
                  <a:solidFill>
                    <a:schemeClr val="tx1"/>
                  </a:solidFill>
                  <a:prstDash val="solid"/>
                </a:ln>
                <a:solidFill>
                  <a:srgbClr val="E1E1E1"/>
                </a:solidFill>
                <a:latin typeface="KG Second Chances Solid" panose="02000000000000000000" pitchFamily="2" charset="0"/>
              </a:rPr>
              <a:t>KKK WANTED Poster</a:t>
            </a:r>
          </a:p>
        </p:txBody>
      </p:sp>
      <p:sp>
        <p:nvSpPr>
          <p:cNvPr id="8" name="TextBox 7"/>
          <p:cNvSpPr txBox="1"/>
          <p:nvPr/>
        </p:nvSpPr>
        <p:spPr>
          <a:xfrm>
            <a:off x="0" y="6625151"/>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2014 Brain Wrinkles</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197" r="2946"/>
          <a:stretch/>
        </p:blipFill>
        <p:spPr>
          <a:xfrm>
            <a:off x="121024" y="860612"/>
            <a:ext cx="11940988" cy="5804955"/>
          </a:xfrm>
          <a:prstGeom prst="rect">
            <a:avLst/>
          </a:prstGeom>
          <a:effectLst/>
        </p:spPr>
      </p:pic>
      <p:sp>
        <p:nvSpPr>
          <p:cNvPr id="5" name="Rectangle 4"/>
          <p:cNvSpPr/>
          <p:nvPr/>
        </p:nvSpPr>
        <p:spPr>
          <a:xfrm>
            <a:off x="1048871" y="1237129"/>
            <a:ext cx="10018058" cy="4973628"/>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1183341" y="1461564"/>
            <a:ext cx="9883588" cy="3262432"/>
          </a:xfrm>
          <a:prstGeom prst="rect">
            <a:avLst/>
          </a:prstGeom>
          <a:noFill/>
        </p:spPr>
        <p:txBody>
          <a:bodyPr wrap="square" rtlCol="0">
            <a:spAutoFit/>
          </a:bodyPr>
          <a:lstStyle/>
          <a:p>
            <a:pPr algn="ctr"/>
            <a:r>
              <a:rPr lang="en-US" dirty="0">
                <a:latin typeface="KG Second Chances Solid" panose="02000000000000000000" pitchFamily="2" charset="0"/>
              </a:rPr>
              <a:t>WANTED</a:t>
            </a:r>
            <a:r>
              <a:rPr lang="en-US" dirty="0"/>
              <a:t>: __________________________</a:t>
            </a:r>
          </a:p>
          <a:p>
            <a:endParaRPr lang="en-US" sz="1200" dirty="0"/>
          </a:p>
          <a:p>
            <a:r>
              <a:rPr lang="en-US" sz="1400" dirty="0">
                <a:latin typeface="KG Second Chances Solid" panose="02000000000000000000" pitchFamily="2" charset="0"/>
                <a:ea typeface="Tahoma" panose="020B0604030504040204" pitchFamily="34" charset="0"/>
                <a:cs typeface="Tahoma" panose="020B0604030504040204" pitchFamily="34" charset="0"/>
              </a:rPr>
              <a:t>Reward Amount:</a:t>
            </a:r>
          </a:p>
          <a:p>
            <a:endParaRPr lang="en-US" sz="1400" dirty="0">
              <a:latin typeface="KG Second Chances Solid" panose="02000000000000000000" pitchFamily="2" charset="0"/>
              <a:ea typeface="Tahoma" panose="020B0604030504040204" pitchFamily="34" charset="0"/>
              <a:cs typeface="Tahoma" panose="020B0604030504040204" pitchFamily="34" charset="0"/>
            </a:endParaRPr>
          </a:p>
          <a:p>
            <a:r>
              <a:rPr lang="en-US" sz="1400" dirty="0">
                <a:latin typeface="KG Second Chances Solid" panose="02000000000000000000" pitchFamily="2" charset="0"/>
                <a:ea typeface="Tahoma" panose="020B0604030504040204" pitchFamily="34" charset="0"/>
                <a:cs typeface="Tahoma" panose="020B0604030504040204" pitchFamily="34" charset="0"/>
              </a:rPr>
              <a:t>Who is this group?</a:t>
            </a:r>
          </a:p>
          <a:p>
            <a:endParaRPr lang="en-US" sz="1400" dirty="0">
              <a:latin typeface="KG Second Chances Solid" panose="02000000000000000000" pitchFamily="2" charset="0"/>
              <a:ea typeface="Tahoma" panose="020B0604030504040204" pitchFamily="34" charset="0"/>
              <a:cs typeface="Tahoma" panose="020B0604030504040204" pitchFamily="34" charset="0"/>
            </a:endParaRPr>
          </a:p>
          <a:p>
            <a:endParaRPr lang="en-US" sz="1400" dirty="0">
              <a:latin typeface="KG Second Chances Solid" panose="02000000000000000000" pitchFamily="2" charset="0"/>
              <a:ea typeface="Tahoma" panose="020B0604030504040204" pitchFamily="34" charset="0"/>
              <a:cs typeface="Tahoma" panose="020B0604030504040204" pitchFamily="34" charset="0"/>
            </a:endParaRPr>
          </a:p>
          <a:p>
            <a:endParaRPr lang="en-US" sz="1400" dirty="0">
              <a:latin typeface="KG Second Chances Solid" panose="02000000000000000000" pitchFamily="2" charset="0"/>
              <a:ea typeface="Tahoma" panose="020B0604030504040204" pitchFamily="34" charset="0"/>
              <a:cs typeface="Tahoma" panose="020B0604030504040204" pitchFamily="34" charset="0"/>
            </a:endParaRPr>
          </a:p>
          <a:p>
            <a:endParaRPr lang="en-US" sz="1400" dirty="0">
              <a:latin typeface="KG Second Chances Solid" panose="02000000000000000000" pitchFamily="2" charset="0"/>
              <a:ea typeface="Tahoma" panose="020B0604030504040204" pitchFamily="34" charset="0"/>
              <a:cs typeface="Tahoma" panose="020B0604030504040204" pitchFamily="34" charset="0"/>
            </a:endParaRPr>
          </a:p>
          <a:p>
            <a:endParaRPr lang="en-US" sz="1400" dirty="0">
              <a:latin typeface="KG Second Chances Solid" panose="02000000000000000000" pitchFamily="2" charset="0"/>
              <a:ea typeface="Tahoma" panose="020B0604030504040204" pitchFamily="34" charset="0"/>
              <a:cs typeface="Tahoma" panose="020B0604030504040204" pitchFamily="34" charset="0"/>
            </a:endParaRPr>
          </a:p>
          <a:p>
            <a:endParaRPr lang="en-US" sz="1400" dirty="0">
              <a:latin typeface="KG Second Chances Solid" panose="02000000000000000000" pitchFamily="2" charset="0"/>
              <a:ea typeface="Tahoma" panose="020B0604030504040204" pitchFamily="34" charset="0"/>
              <a:cs typeface="Tahoma" panose="020B0604030504040204" pitchFamily="34" charset="0"/>
            </a:endParaRPr>
          </a:p>
          <a:p>
            <a:r>
              <a:rPr lang="en-US" sz="1400" dirty="0">
                <a:latin typeface="KG Second Chances Solid" panose="02000000000000000000" pitchFamily="2" charset="0"/>
                <a:ea typeface="Tahoma" panose="020B0604030504040204" pitchFamily="34" charset="0"/>
                <a:cs typeface="Tahoma" panose="020B0604030504040204" pitchFamily="34" charset="0"/>
              </a:rPr>
              <a:t>What crimes did this group commit?</a:t>
            </a:r>
          </a:p>
          <a:p>
            <a:endParaRPr lang="en-US" dirty="0"/>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44" y="2034981"/>
            <a:ext cx="3619630" cy="4043090"/>
          </a:xfrm>
          <a:prstGeom prst="rect">
            <a:avLst/>
          </a:prstGeom>
        </p:spPr>
      </p:pic>
      <p:sp>
        <p:nvSpPr>
          <p:cNvPr id="2" name="TextBox 1"/>
          <p:cNvSpPr txBox="1"/>
          <p:nvPr/>
        </p:nvSpPr>
        <p:spPr>
          <a:xfrm>
            <a:off x="121024" y="677949"/>
            <a:ext cx="11940988" cy="276999"/>
          </a:xfrm>
          <a:prstGeom prst="rect">
            <a:avLst/>
          </a:prstGeom>
          <a:noFill/>
        </p:spPr>
        <p:txBody>
          <a:bodyPr wrap="square" rtlCol="0">
            <a:spAutoFit/>
          </a:bodyPr>
          <a:lstStyle/>
          <a:p>
            <a:r>
              <a:rPr lang="en-US" sz="1200" b="1" dirty="0">
                <a:latin typeface="Tahoma" panose="020B0604030504040204" pitchFamily="34" charset="0"/>
                <a:ea typeface="Tahoma" panose="020B0604030504040204" pitchFamily="34" charset="0"/>
                <a:cs typeface="Tahoma" panose="020B0604030504040204" pitchFamily="34" charset="0"/>
              </a:rPr>
              <a:t>Directions: </a:t>
            </a:r>
            <a:r>
              <a:rPr lang="en-US" sz="1200" dirty="0">
                <a:latin typeface="Tahoma" panose="020B0604030504040204" pitchFamily="34" charset="0"/>
                <a:ea typeface="Tahoma" panose="020B0604030504040204" pitchFamily="34" charset="0"/>
                <a:cs typeface="Tahoma" panose="020B0604030504040204" pitchFamily="34" charset="0"/>
              </a:rPr>
              <a:t>Created a WANTED Poster for the Ku Klux Klan. Include information about the KKK, a description of the KKK’s crimes, and a photograph.</a:t>
            </a:r>
          </a:p>
        </p:txBody>
      </p:sp>
    </p:spTree>
    <p:extLst>
      <p:ext uri="{BB962C8B-B14F-4D97-AF65-F5344CB8AC3E}">
        <p14:creationId xmlns:p14="http://schemas.microsoft.com/office/powerpoint/2010/main" val="1716408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625" y="3115265"/>
            <a:ext cx="3017520" cy="3440404"/>
          </a:xfrm>
          <a:prstGeom prst="rect">
            <a:avLst/>
          </a:prstGeom>
        </p:spPr>
      </p:pic>
      <p:sp>
        <p:nvSpPr>
          <p:cNvPr id="4" name="Rectangle 3"/>
          <p:cNvSpPr/>
          <p:nvPr/>
        </p:nvSpPr>
        <p:spPr>
          <a:xfrm>
            <a:off x="1197766" y="0"/>
            <a:ext cx="9848017" cy="923330"/>
          </a:xfrm>
          <a:prstGeom prst="rect">
            <a:avLst/>
          </a:prstGeom>
          <a:noFill/>
        </p:spPr>
        <p:txBody>
          <a:bodyPr wrap="none" lIns="91440" tIns="45720" rIns="91440" bIns="45720">
            <a:spAutoFit/>
          </a:bodyPr>
          <a:lstStyle/>
          <a:p>
            <a:pPr algn="ctr"/>
            <a:r>
              <a:rPr lang="en-US" sz="5400" b="1" cap="none" spc="0" dirty="0">
                <a:ln w="10160">
                  <a:solidFill>
                    <a:sysClr val="windowText" lastClr="000000"/>
                  </a:solidFill>
                  <a:prstDash val="solid"/>
                </a:ln>
                <a:solidFill>
                  <a:srgbClr val="BFBFBF"/>
                </a:solidFill>
                <a:effectLst>
                  <a:outerShdw blurRad="38100" dist="22860" dir="5400000" algn="tl" rotWithShape="0">
                    <a:srgbClr val="000000">
                      <a:alpha val="30000"/>
                    </a:srgbClr>
                  </a:outerShdw>
                </a:effectLst>
                <a:latin typeface="KG Second Chances Solid" panose="02000000000000000000" pitchFamily="2" charset="0"/>
              </a:rPr>
              <a:t>What Would Lincoln Think?</a:t>
            </a:r>
          </a:p>
        </p:txBody>
      </p:sp>
      <p:sp>
        <p:nvSpPr>
          <p:cNvPr id="5" name="TextBox 4"/>
          <p:cNvSpPr txBox="1"/>
          <p:nvPr/>
        </p:nvSpPr>
        <p:spPr>
          <a:xfrm>
            <a:off x="167425" y="824248"/>
            <a:ext cx="11912958" cy="461665"/>
          </a:xfrm>
          <a:prstGeom prst="rect">
            <a:avLst/>
          </a:prstGeom>
          <a:noFill/>
        </p:spPr>
        <p:txBody>
          <a:bodyPr wrap="square" rtlCol="0">
            <a:spAutoFit/>
          </a:bodyPr>
          <a:lstStyle/>
          <a:p>
            <a:pPr algn="ctr"/>
            <a:r>
              <a:rPr lang="en-US" sz="1200" b="1" dirty="0">
                <a:latin typeface="KBScaredStraight" panose="02000603000000000000" pitchFamily="2" charset="0"/>
                <a:ea typeface="KBScaredStraight" panose="02000603000000000000" pitchFamily="2" charset="0"/>
              </a:rPr>
              <a:t>Directions: </a:t>
            </a:r>
            <a:r>
              <a:rPr lang="en-US" sz="1200" dirty="0">
                <a:latin typeface="KBScaredStraight" panose="02000603000000000000" pitchFamily="2" charset="0"/>
                <a:ea typeface="KBScaredStraight" panose="02000603000000000000" pitchFamily="2" charset="0"/>
              </a:rPr>
              <a:t>What would Lincoln think about what happened during Reconstruction? Do you think he would agree with the amendments and plans put into place? How do you think he would react to the South’s treatment of former slaves? Write a paragraph sharing Lincoln’s “thoughts” below.</a:t>
            </a:r>
          </a:p>
        </p:txBody>
      </p:sp>
      <p:sp>
        <p:nvSpPr>
          <p:cNvPr id="6" name="Rectangular Callout 5"/>
          <p:cNvSpPr/>
          <p:nvPr/>
        </p:nvSpPr>
        <p:spPr>
          <a:xfrm>
            <a:off x="167426" y="1403796"/>
            <a:ext cx="8993199" cy="5220546"/>
          </a:xfrm>
          <a:prstGeom prst="wedgeRectCallout">
            <a:avLst>
              <a:gd name="adj1" fmla="val 59030"/>
              <a:gd name="adj2" fmla="val -14568"/>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5098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135" y="365760"/>
            <a:ext cx="10972800" cy="612648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0575" y="457200"/>
            <a:ext cx="10789920" cy="594360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3690" y="457200"/>
            <a:ext cx="6564619" cy="1446550"/>
          </a:xfrm>
          <a:prstGeom prst="rect">
            <a:avLst/>
          </a:prstGeom>
          <a:noFill/>
        </p:spPr>
        <p:txBody>
          <a:bodyPr wrap="none" lIns="91440" tIns="45720" rIns="91440" bIns="45720">
            <a:spAutoFit/>
          </a:bodyPr>
          <a:lstStyle/>
          <a:p>
            <a:pPr algn="ctr"/>
            <a:r>
              <a:rPr lang="en-US" sz="8800" b="1" cap="none" spc="0"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p>
        </p:txBody>
      </p:sp>
      <p:sp>
        <p:nvSpPr>
          <p:cNvPr id="11" name="TextBox 10"/>
          <p:cNvSpPr txBox="1"/>
          <p:nvPr/>
        </p:nvSpPr>
        <p:spPr>
          <a:xfrm>
            <a:off x="16406" y="6568070"/>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2" name="TextBox 1"/>
          <p:cNvSpPr txBox="1"/>
          <p:nvPr/>
        </p:nvSpPr>
        <p:spPr>
          <a:xfrm>
            <a:off x="1009726" y="1728171"/>
            <a:ext cx="10550769" cy="5393784"/>
          </a:xfrm>
          <a:prstGeom prst="rect">
            <a:avLst/>
          </a:prstGeom>
          <a:noFill/>
        </p:spPr>
        <p:txBody>
          <a:bodyPr wrap="square" rtlCol="0">
            <a:spAutoFit/>
          </a:bodyPr>
          <a:lstStyle/>
          <a:p>
            <a:endParaRPr lang="en-US" sz="1050"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Thank you so much for downloading this file. I sincerely hope you find it helpful and that your students learn a lot from it! I look forward to reading your feedback in my store.</a:t>
            </a: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teach social studies topics in creative, engaging, and hands-on ways.</a:t>
            </a: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Best of luck to you this school year,</a:t>
            </a:r>
          </a:p>
          <a:p>
            <a:r>
              <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9223" y="475488"/>
            <a:ext cx="1492656" cy="146304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4196" y="3826408"/>
            <a:ext cx="2743200" cy="1932174"/>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8395" y="3373398"/>
            <a:ext cx="2123484" cy="2800614"/>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7425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1082" y="228600"/>
            <a:ext cx="11548906" cy="640080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09666" y="344773"/>
            <a:ext cx="11302583" cy="612648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097" y="457200"/>
            <a:ext cx="6413807" cy="1200329"/>
          </a:xfrm>
          <a:prstGeom prst="rect">
            <a:avLst/>
          </a:prstGeom>
          <a:noFill/>
        </p:spPr>
        <p:txBody>
          <a:bodyPr wrap="none" lIns="91440" tIns="45720" rIns="91440" bIns="45720">
            <a:spAutoFit/>
          </a:bodyPr>
          <a:lstStyle/>
          <a:p>
            <a:pPr algn="ctr"/>
            <a:r>
              <a:rPr lang="en-US" sz="7200" b="1" cap="none" spc="0"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p>
        </p:txBody>
      </p:sp>
      <p:sp>
        <p:nvSpPr>
          <p:cNvPr id="11" name="TextBox 10"/>
          <p:cNvSpPr txBox="1"/>
          <p:nvPr/>
        </p:nvSpPr>
        <p:spPr>
          <a:xfrm>
            <a:off x="0" y="6611523"/>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643" y="431442"/>
            <a:ext cx="1306074" cy="1280160"/>
          </a:xfrm>
          <a:prstGeom prst="rect">
            <a:avLst/>
          </a:prstGeom>
        </p:spPr>
      </p:pic>
      <p:sp>
        <p:nvSpPr>
          <p:cNvPr id="2" name="TextBox 1"/>
          <p:cNvSpPr txBox="1"/>
          <p:nvPr/>
        </p:nvSpPr>
        <p:spPr>
          <a:xfrm>
            <a:off x="656823" y="1663776"/>
            <a:ext cx="11155426" cy="5786199"/>
          </a:xfrm>
          <a:prstGeom prst="rect">
            <a:avLst/>
          </a:prstGeom>
          <a:noFill/>
        </p:spPr>
        <p:txBody>
          <a:bodyPr wrap="square" rtlCol="0">
            <a:spAutoFit/>
          </a:bodyPr>
          <a:lstStyle/>
          <a:p>
            <a:r>
              <a:rPr lang="en-US" sz="1600" dirty="0">
                <a:latin typeface="KBScaredStraight" panose="02000603000000000000" pitchFamily="2" charset="0"/>
                <a:ea typeface="KBScaredStraight" panose="02000603000000000000" pitchFamily="2" charset="0"/>
                <a:cs typeface="Arial" panose="020B0604020202020204" pitchFamily="34" charset="0"/>
              </a:rPr>
              <a:t>© 2014 Brain Wrinkles. Your download includes a limited use license from Brain Wrinkles. The purchaser may use the resource for </a:t>
            </a:r>
            <a:r>
              <a:rPr lang="en-US" sz="1600" b="1"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600" dirty="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r>
              <a:rPr lang="en-US" sz="1600" dirty="0">
                <a:latin typeface="KBScaredStraight" panose="02000603000000000000" pitchFamily="2" charset="0"/>
                <a:ea typeface="KBScaredStraight" panose="02000603000000000000" pitchFamily="2" charset="0"/>
                <a:cs typeface="Arial" panose="020B0604020202020204" pitchFamily="34" charset="0"/>
              </a:rPr>
              <a:t>This resource is </a:t>
            </a:r>
            <a:r>
              <a:rPr lang="en-US" sz="1600" b="1" u="sng"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600" dirty="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to be used:</a:t>
            </a:r>
          </a:p>
          <a:p>
            <a:pPr marL="285750" indent="-285750">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285750" indent="-285750">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285750" indent="-285750">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On shared databases.</a:t>
            </a:r>
          </a:p>
          <a:p>
            <a:pPr marL="285750" indent="-285750">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endParaRPr lang="en-US" sz="500" dirty="0">
              <a:latin typeface="KBScaredStraight" panose="02000603000000000000" pitchFamily="2" charset="0"/>
              <a:ea typeface="KBScaredStraight" panose="02000603000000000000" pitchFamily="2" charset="0"/>
              <a:cs typeface="Arial" panose="020B0604020202020204" pitchFamily="34" charset="0"/>
            </a:endParaRPr>
          </a:p>
          <a:p>
            <a:r>
              <a:rPr lang="en-US" sz="1200" dirty="0">
                <a:latin typeface="KBScaredStraight" panose="02000603000000000000" pitchFamily="2" charset="0"/>
                <a:ea typeface="KBScaredStraight" panose="02000603000000000000" pitchFamily="2" charset="0"/>
                <a:cs typeface="Arial" panose="020B0604020202020204" pitchFamily="34" charset="0"/>
              </a:rPr>
              <a:t>© Copyright 2014. Brain Wrinkles. All rights reserved. Permission is granted to copy pages specifically designed for student or teacher use by the </a:t>
            </a:r>
            <a:r>
              <a:rPr lang="en-US" sz="1200" b="1" dirty="0">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200" dirty="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r>
              <a:rPr lang="en-US" sz="1600" dirty="0">
                <a:latin typeface="KBScaredStraight" panose="02000603000000000000" pitchFamily="2" charset="0"/>
                <a:ea typeface="KBScaredStraight" panose="02000603000000000000" pitchFamily="2" charset="0"/>
                <a:cs typeface="Arial" panose="020B0604020202020204" pitchFamily="34" charset="0"/>
              </a:rPr>
              <a:t>Thank you,</a:t>
            </a:r>
          </a:p>
          <a:p>
            <a:r>
              <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14" name="Picture 13">
            <a:hlinkClick r:id="rId5"/>
          </p:cNvPr>
          <p:cNvPicPr>
            <a:picLocks noChangeAspect="1"/>
          </p:cNvPicPr>
          <p:nvPr/>
        </p:nvPicPr>
        <p:blipFill>
          <a:blip r:embed="rId6"/>
          <a:stretch>
            <a:fillRect/>
          </a:stretch>
        </p:blipFill>
        <p:spPr>
          <a:xfrm>
            <a:off x="9753797" y="5317234"/>
            <a:ext cx="1119010" cy="1097280"/>
          </a:xfrm>
          <a:prstGeom prst="rect">
            <a:avLst/>
          </a:prstGeom>
        </p:spPr>
      </p:pic>
      <p:sp>
        <p:nvSpPr>
          <p:cNvPr id="4" name="TextBox 3"/>
          <p:cNvSpPr txBox="1"/>
          <p:nvPr/>
        </p:nvSpPr>
        <p:spPr>
          <a:xfrm>
            <a:off x="6312633" y="5121995"/>
            <a:ext cx="5450087" cy="276999"/>
          </a:xfrm>
          <a:prstGeom prst="rect">
            <a:avLst/>
          </a:prstGeom>
          <a:noFill/>
        </p:spPr>
        <p:txBody>
          <a:bodyPr wrap="square" rtlCol="0">
            <a:spAutoFit/>
          </a:bodyPr>
          <a:lstStyle/>
          <a:p>
            <a:pPr algn="ctr"/>
            <a:r>
              <a:rPr lang="en-US" sz="1200" dirty="0">
                <a:latin typeface="KBScaredStraight" panose="02000603000000000000" pitchFamily="2" charset="0"/>
                <a:ea typeface="KBScaredStraight" panose="02000603000000000000" pitchFamily="2" charset="0"/>
              </a:rPr>
              <a:t>Clipart, fonts, &amp; digital papers for this product were purchased from:</a:t>
            </a:r>
          </a:p>
        </p:txBody>
      </p:sp>
      <p:pic>
        <p:nvPicPr>
          <p:cNvPr id="12" name="Picture 11">
            <a:hlinkClick r:id="rId7"/>
          </p:cNvPr>
          <p:cNvPicPr>
            <a:picLocks noChangeAspect="1"/>
          </p:cNvPicPr>
          <p:nvPr/>
        </p:nvPicPr>
        <p:blipFill>
          <a:blip r:embed="rId8"/>
          <a:stretch>
            <a:fillRect/>
          </a:stretch>
        </p:blipFill>
        <p:spPr>
          <a:xfrm>
            <a:off x="10815308" y="5490766"/>
            <a:ext cx="921328" cy="914400"/>
          </a:xfrm>
          <a:prstGeom prst="rect">
            <a:avLst/>
          </a:prstGeom>
        </p:spPr>
      </p:pic>
      <p:pic>
        <p:nvPicPr>
          <p:cNvPr id="15" name="Picture 14">
            <a:hlinkClick r:id="rId9"/>
          </p:cNvPr>
          <p:cNvPicPr/>
          <p:nvPr/>
        </p:nvPicPr>
        <p:blipFill>
          <a:blip r:embed="rId10" cstate="print">
            <a:extLst>
              <a:ext uri="{28A0092B-C50C-407E-A947-70E740481C1C}">
                <a14:useLocalDpi xmlns:a14="http://schemas.microsoft.com/office/drawing/2010/main" val="0"/>
              </a:ext>
            </a:extLst>
          </a:blip>
          <a:stretch>
            <a:fillRect/>
          </a:stretch>
        </p:blipFill>
        <p:spPr>
          <a:xfrm>
            <a:off x="8439450" y="5584360"/>
            <a:ext cx="1196454" cy="772259"/>
          </a:xfrm>
          <a:prstGeom prst="rect">
            <a:avLst/>
          </a:prstGeom>
          <a:ln>
            <a:noFill/>
          </a:ln>
          <a:effectLst>
            <a:outerShdw blurRad="292100" dist="139700" dir="2700000" algn="tl" rotWithShape="0">
              <a:srgbClr val="333333">
                <a:alpha val="65000"/>
              </a:srgbClr>
            </a:outerShdw>
          </a:effectLst>
        </p:spPr>
      </p:pic>
      <p:pic>
        <p:nvPicPr>
          <p:cNvPr id="16" name="Picture 15">
            <a:hlinkClick r:id="rId11"/>
          </p:cNvPr>
          <p:cNvPicPr>
            <a:picLocks noChangeAspect="1"/>
          </p:cNvPicPr>
          <p:nvPr/>
        </p:nvPicPr>
        <p:blipFill>
          <a:blip r:embed="rId12"/>
          <a:stretch>
            <a:fillRect/>
          </a:stretch>
        </p:blipFill>
        <p:spPr>
          <a:xfrm>
            <a:off x="7406466" y="5501661"/>
            <a:ext cx="914400" cy="914400"/>
          </a:xfrm>
          <a:prstGeom prst="rect">
            <a:avLst/>
          </a:prstGeom>
        </p:spPr>
      </p:pic>
      <p:pic>
        <p:nvPicPr>
          <p:cNvPr id="8" name="Picture 7">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7024" y="5489524"/>
            <a:ext cx="898769" cy="914400"/>
          </a:xfrm>
          <a:prstGeom prst="rect">
            <a:avLst/>
          </a:prstGeom>
        </p:spPr>
      </p:pic>
    </p:spTree>
    <p:extLst>
      <p:ext uri="{BB962C8B-B14F-4D97-AF65-F5344CB8AC3E}">
        <p14:creationId xmlns:p14="http://schemas.microsoft.com/office/powerpoint/2010/main" val="112377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7" name="Picture 6"/>
          <p:cNvPicPr>
            <a:picLocks noChangeAspect="1"/>
          </p:cNvPicPr>
          <p:nvPr/>
        </p:nvPicPr>
        <p:blipFill>
          <a:blip r:embed="rId2"/>
          <a:stretch>
            <a:fillRect/>
          </a:stretch>
        </p:blipFill>
        <p:spPr>
          <a:xfrm>
            <a:off x="485214" y="451838"/>
            <a:ext cx="7429500" cy="5915025"/>
          </a:xfrm>
          <a:prstGeom prst="rect">
            <a:avLst/>
          </a:prstGeom>
          <a:ln w="57150">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7914714" y="2285965"/>
            <a:ext cx="4279178" cy="2246769"/>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Railroad Lines Ruins that had to be Rebuilt</a:t>
            </a:r>
          </a:p>
          <a:p>
            <a:pPr lvl="1" algn="ctr"/>
            <a:endParaRPr lang="en-US" sz="2800" dirty="0">
              <a:latin typeface="KBScaredStraight" panose="02000603000000000000" pitchFamily="2" charset="0"/>
              <a:ea typeface="KBScaredStraight" panose="02000603000000000000" pitchFamily="2" charset="0"/>
            </a:endParaRPr>
          </a:p>
          <a:p>
            <a:pPr lvl="1" algn="ctr"/>
            <a:r>
              <a:rPr lang="en-US" sz="2800" dirty="0">
                <a:latin typeface="KBScaredStraight" panose="02000603000000000000" pitchFamily="2" charset="0"/>
                <a:ea typeface="KBScaredStraight" panose="02000603000000000000" pitchFamily="2" charset="0"/>
              </a:rPr>
              <a:t> Atlanta 1864 </a:t>
            </a:r>
          </a:p>
        </p:txBody>
      </p:sp>
    </p:spTree>
    <p:extLst>
      <p:ext uri="{BB962C8B-B14F-4D97-AF65-F5344CB8AC3E}">
        <p14:creationId xmlns:p14="http://schemas.microsoft.com/office/powerpoint/2010/main" val="331111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9649"/>
            <a:ext cx="12192000" cy="6858000"/>
          </a:xfrm>
          <a:prstGeom prst="rect">
            <a:avLst/>
          </a:prstGeom>
          <a:solidFill>
            <a:srgbClr val="FCB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9" name="TextBox 8"/>
          <p:cNvSpPr txBox="1"/>
          <p:nvPr/>
        </p:nvSpPr>
        <p:spPr>
          <a:xfrm>
            <a:off x="-6655" y="2285966"/>
            <a:ext cx="2794398" cy="2677656"/>
          </a:xfrm>
          <a:prstGeom prst="rect">
            <a:avLst/>
          </a:prstGeom>
          <a:noFill/>
        </p:spPr>
        <p:txBody>
          <a:bodyPr wrap="square" rtlCol="0">
            <a:spAutoFit/>
          </a:bodyPr>
          <a:lstStyle/>
          <a:p>
            <a:pPr lvl="1" algn="ctr"/>
            <a:r>
              <a:rPr lang="en-US" sz="2800" dirty="0">
                <a:latin typeface="KBScaredStraight" panose="02000603000000000000" pitchFamily="2" charset="0"/>
                <a:ea typeface="KBScaredStraight" panose="02000603000000000000" pitchFamily="2" charset="0"/>
              </a:rPr>
              <a:t>Ruins on Peachtree Street</a:t>
            </a:r>
          </a:p>
          <a:p>
            <a:pPr lvl="1" algn="ctr"/>
            <a:endParaRPr lang="en-US" sz="2800" dirty="0">
              <a:latin typeface="KBScaredStraight" panose="02000603000000000000" pitchFamily="2" charset="0"/>
              <a:ea typeface="KBScaredStraight" panose="02000603000000000000" pitchFamily="2" charset="0"/>
            </a:endParaRPr>
          </a:p>
          <a:p>
            <a:pPr lvl="1" algn="ctr"/>
            <a:r>
              <a:rPr lang="en-US" sz="2800" dirty="0">
                <a:latin typeface="KBScaredStraight" panose="02000603000000000000" pitchFamily="2" charset="0"/>
                <a:ea typeface="KBScaredStraight" panose="02000603000000000000" pitchFamily="2" charset="0"/>
              </a:rPr>
              <a:t> Atlanta 1864 </a:t>
            </a:r>
          </a:p>
        </p:txBody>
      </p:sp>
      <p:pic>
        <p:nvPicPr>
          <p:cNvPr id="2" name="Picture 1"/>
          <p:cNvPicPr>
            <a:picLocks noChangeAspect="1"/>
          </p:cNvPicPr>
          <p:nvPr/>
        </p:nvPicPr>
        <p:blipFill rotWithShape="1">
          <a:blip r:embed="rId2"/>
          <a:srcRect r="8864"/>
          <a:stretch/>
        </p:blipFill>
        <p:spPr>
          <a:xfrm>
            <a:off x="2787743" y="326652"/>
            <a:ext cx="8897751" cy="596265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404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9510" y="36185"/>
            <a:ext cx="10185224"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Reconstruction</a:t>
            </a:r>
          </a:p>
        </p:txBody>
      </p:sp>
      <p:sp>
        <p:nvSpPr>
          <p:cNvPr id="6" name="TextBox 5"/>
          <p:cNvSpPr txBox="1"/>
          <p:nvPr/>
        </p:nvSpPr>
        <p:spPr>
          <a:xfrm>
            <a:off x="998296" y="1642030"/>
            <a:ext cx="10207427" cy="6863417"/>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President Lincoln’s plan for rebuilding the South had three parts: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First, one-tenth of the people in the state had to take an oath to obey the U.S. Constitution.</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Second, the state had to set up a new government.</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Third, they had to abolish slavery.</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46940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9510" y="36185"/>
            <a:ext cx="10185224"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Reconstruction</a:t>
            </a:r>
          </a:p>
        </p:txBody>
      </p:sp>
      <p:sp>
        <p:nvSpPr>
          <p:cNvPr id="6" name="TextBox 5"/>
          <p:cNvSpPr txBox="1"/>
          <p:nvPr/>
        </p:nvSpPr>
        <p:spPr>
          <a:xfrm>
            <a:off x="998296" y="1642030"/>
            <a:ext cx="10207427" cy="5386090"/>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While Lincoln wanted to be fair to the South, many Radical Republicans felt that Lincoln’s plan was too lenient.</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They felt that Southern states should be punished for their actions during the Civil War.</a:t>
            </a:r>
          </a:p>
          <a:p>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09746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660689" y="-2658797"/>
            <a:ext cx="6858000" cy="1217559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0080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58391" y="36185"/>
            <a:ext cx="10667471" cy="1569660"/>
          </a:xfrm>
          <a:prstGeom prst="rect">
            <a:avLst/>
          </a:prstGeom>
          <a:noFill/>
        </p:spPr>
        <p:txBody>
          <a:bodyPr wrap="none" lIns="91440" tIns="45720" rIns="91440" bIns="45720">
            <a:spAutoFit/>
          </a:bodyPr>
          <a:lstStyle/>
          <a:p>
            <a:pPr algn="ct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13</a:t>
            </a:r>
            <a:r>
              <a:rPr lang="en-US" sz="9600" b="1" cap="none" spc="0" baseline="3000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th</a:t>
            </a:r>
            <a:r>
              <a:rPr lang="en-US" sz="9600" b="1" cap="none" spc="0" dirty="0">
                <a:ln w="38100">
                  <a:solidFill>
                    <a:sysClr val="windowText" lastClr="000000"/>
                  </a:solidFill>
                  <a:prstDash val="solid"/>
                </a:ln>
                <a:solidFill>
                  <a:srgbClr val="FFFFFF"/>
                </a:solidFill>
                <a:effectLst>
                  <a:glow rad="139700">
                    <a:srgbClr val="FCBF00"/>
                  </a:glow>
                  <a:outerShdw blurRad="38100" dist="22860" dir="5400000" algn="tl" rotWithShape="0">
                    <a:srgbClr val="000000">
                      <a:alpha val="30000"/>
                    </a:srgbClr>
                  </a:outerShdw>
                </a:effectLst>
                <a:latin typeface="KG Second Chances Solid" panose="02000000000000000000" pitchFamily="2" charset="0"/>
              </a:rPr>
              <a:t> Amendment</a:t>
            </a:r>
          </a:p>
        </p:txBody>
      </p:sp>
      <p:sp>
        <p:nvSpPr>
          <p:cNvPr id="6" name="TextBox 5"/>
          <p:cNvSpPr txBox="1"/>
          <p:nvPr/>
        </p:nvSpPr>
        <p:spPr>
          <a:xfrm>
            <a:off x="985974" y="1399983"/>
            <a:ext cx="10207427" cy="627864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After Lincoln’s assassination, Andrew Johnson took over the presidency and committed to carrying out Lincoln’s Reconstruction plan.</a:t>
            </a:r>
          </a:p>
          <a:p>
            <a:pPr marL="457200" indent="-4572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In December 1865, ratification of the Thirteenth Amendment to the Constitution freed all slaves in the United States.</a:t>
            </a:r>
          </a:p>
          <a:p>
            <a:pPr marL="914400" lvl="1" indent="-4572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It banned slavery in the US and any of its territories.</a:t>
            </a:r>
          </a:p>
          <a:p>
            <a:pPr marL="571500" indent="-571500">
              <a:buFont typeface="Arial" panose="020B0604020202020204" pitchFamily="34" charset="0"/>
              <a:buChar char="•"/>
            </a:pPr>
            <a:endParaRPr lang="en-US" sz="20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President Johnson said that once the amendment passed, Southern states could come back into the Union.</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095267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5562</TotalTime>
  <Words>1716</Words>
  <Application>Microsoft Office PowerPoint</Application>
  <PresentationFormat>Widescreen</PresentationFormat>
  <Paragraphs>288</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KBScaredStraight</vt:lpstr>
      <vt:lpstr>KG Eyes Wide Open</vt:lpstr>
      <vt:lpstr>KG Second Chances Solid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Nelms, Magdelena</cp:lastModifiedBy>
  <cp:revision>188</cp:revision>
  <cp:lastPrinted>2017-01-31T14:34:18Z</cp:lastPrinted>
  <dcterms:created xsi:type="dcterms:W3CDTF">2014-07-30T01:34:37Z</dcterms:created>
  <dcterms:modified xsi:type="dcterms:W3CDTF">2018-01-09T03:49:40Z</dcterms:modified>
</cp:coreProperties>
</file>