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564" y="4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4/11/2019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4/11/2019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4/11/2019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4/11/2019</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4/11/2019</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4/11/2019</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4/11/2019</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4/11/2019</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ecollaboratory.wikidot.com/2015-sociology-ii"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Reincarnation"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e.wikipedia.org/wiki/Edler_Achtfacher_Pfad"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ouriel.typepad.com/myblog/2008/06/in-korea-and-ja.html" TargetMode="External"/><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Map_of_India.sv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Four_Noble_Truths"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unitedoneworld.blogspot.com/2009/10/october-1-peoples-republic-of-china.html" TargetMode="External"/><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Confucianism" TargetMode="External"/><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Y%C5%8Dsh%C5%AB_Chikanobu_Tajima_no_kami_Norimasa.jpg"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quest4belonging.com/many-ways-we-can-change/" TargetMode="External"/><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hilosophersforchange.org/2015/09/08/god-as-justice-not-dogma/" TargetMode="External"/><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brewminate.com/ancient-japan-an-island-nation/"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vikasacharya.wordpress.com/2015/02/28/hinduism-worlds-oldest-mystical-religion/" TargetMode="External"/><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World-religions.PN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Languages_of_India"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beccerrit.wordpress.com/2014/09/30/acculturation-as-a-respond-to-why-learning-a-second-culture/"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veda-upanishad.blogspot.com/2013/05/hindupedia-hindu-encyclopedia-2917.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Buddha's_statue_near_Belum_Caves_Andhra_Pradesh_India.jpg"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voyage.org/wiki/Japan%27s_Top_3"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voyage.org/wiki/Japan's_Top_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brewminate.com/confucianism-the-way-of-the-gentleman/"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5" name="Rectangle 34">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35">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9" name="Rectangle 38">
            <a:extLst>
              <a:ext uri="{FF2B5EF4-FFF2-40B4-BE49-F238E27FC236}">
                <a16:creationId xmlns:a16="http://schemas.microsoft.com/office/drawing/2014/main"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2" name="Freeform 5">
              <a:extLst>
                <a:ext uri="{FF2B5EF4-FFF2-40B4-BE49-F238E27FC236}">
                  <a16:creationId xmlns:a16="http://schemas.microsoft.com/office/drawing/2014/main"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5">
              <a:extLst>
                <a:ext uri="{FF2B5EF4-FFF2-40B4-BE49-F238E27FC236}">
                  <a16:creationId xmlns:a16="http://schemas.microsoft.com/office/drawing/2014/main"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9C3EBDFB-C4DA-49F3-8C45-8712B4F124CC}"/>
              </a:ext>
            </a:extLst>
          </p:cNvPr>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sz="3100">
                <a:solidFill>
                  <a:schemeClr val="tx2"/>
                </a:solidFill>
              </a:rPr>
              <a:t>Religion:  the belief in and worship of a superhuman controlling power, especially a personal God or gods</a:t>
            </a:r>
          </a:p>
        </p:txBody>
      </p:sp>
      <p:sp>
        <p:nvSpPr>
          <p:cNvPr id="62" name="Rectangle 61">
            <a:extLst>
              <a:ext uri="{FF2B5EF4-FFF2-40B4-BE49-F238E27FC236}">
                <a16:creationId xmlns:a16="http://schemas.microsoft.com/office/drawing/2014/main"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54F7C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4544E5F5-0B48-430F-9EC3-67C8AFB264EA}"/>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0078" r="3908" b="-1"/>
          <a:stretch/>
        </p:blipFill>
        <p:spPr>
          <a:xfrm>
            <a:off x="972115" y="960214"/>
            <a:ext cx="5641848" cy="4919472"/>
          </a:xfrm>
          <a:prstGeom prst="rect">
            <a:avLst/>
          </a:prstGeom>
          <a:ln w="12700">
            <a:noFill/>
          </a:ln>
        </p:spPr>
      </p:pic>
      <p:sp>
        <p:nvSpPr>
          <p:cNvPr id="64" name="Isosceles Triangle 39">
            <a:extLst>
              <a:ext uri="{FF2B5EF4-FFF2-40B4-BE49-F238E27FC236}">
                <a16:creationId xmlns:a16="http://schemas.microsoft.com/office/drawing/2014/main"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E2B0CA-489C-4355-B1F0-AD685831823B}"/>
              </a:ext>
            </a:extLst>
          </p:cNvPr>
          <p:cNvSpPr txBox="1"/>
          <p:nvPr/>
        </p:nvSpPr>
        <p:spPr>
          <a:xfrm>
            <a:off x="3994336" y="5679631"/>
            <a:ext cx="26196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thecollaboratory.wikidot.com/2015-sociology-ii">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417075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66E0DBAB-8147-49BA-BDE6-5C042A4BF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C6ED8BC3-B5E7-4BB7-B12F-703EDCA8F5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6F00BFE-1B70-4399-BADA-36713DF12ED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6A17D4F0-176A-409E-9429-7383CB5432E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3F8F340C-53F5-429D-9226-3EDE2BB77E7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610FD2B3-C51F-4BAD-B117-D291A6424D2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25B7BFCB-58AA-4244-8E11-5F49EBB796F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BFA2A6AB-3B29-4C74-B15C-D3CD832CA3A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CA3828C2-4DCB-4BDA-AF52-588522042AE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14D96BCC-8E1D-4E53-BFE9-5D2B3350D1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F0C9A704-8F42-4DA5-AA70-C1B7C76DDA2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B88CB7AC-9A39-4392-94FA-C1FF5055D33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7F85A64C-2EA0-4F32-A00E-E23498597ED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8B971A08-E64E-406A-B90E-4318685CA1C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885AA1AF-AA12-4DC6-A4D6-85769EC8F08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7FE78887-EF82-4A10-8C2A-B6E99F198AA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6830EAA6-A822-4FBC-8416-FB928503C0F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DBB3F671-31AF-4A1A-9E91-D2506DED144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C5CCC2F7-728D-4A2C-95E0-DFD2C348482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B655C48D-4F22-4E83-8C04-8FF8BD305BF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43CD72BF-1BBB-49E0-9804-48763CACCC7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Content Placeholder 4">
            <a:extLst>
              <a:ext uri="{FF2B5EF4-FFF2-40B4-BE49-F238E27FC236}">
                <a16:creationId xmlns:a16="http://schemas.microsoft.com/office/drawing/2014/main" id="{715FB441-9C7F-4BE6-84FD-FECCEC135790}"/>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b="2748"/>
          <a:stretch/>
        </p:blipFill>
        <p:spPr>
          <a:xfrm>
            <a:off x="20" y="10"/>
            <a:ext cx="6745008" cy="6857763"/>
          </a:xfrm>
          <a:prstGeom prst="rect">
            <a:avLst/>
          </a:prstGeom>
          <a:ln w="9525">
            <a:noFill/>
          </a:ln>
        </p:spPr>
      </p:pic>
      <p:grpSp>
        <p:nvGrpSpPr>
          <p:cNvPr id="60" name="Group 59">
            <a:extLst>
              <a:ext uri="{FF2B5EF4-FFF2-40B4-BE49-F238E27FC236}">
                <a16:creationId xmlns:a16="http://schemas.microsoft.com/office/drawing/2014/main" id="{341F540E-DBD9-4E2D-9A95-1D614CDA43F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61" name="Rectangle 60">
              <a:extLst>
                <a:ext uri="{FF2B5EF4-FFF2-40B4-BE49-F238E27FC236}">
                  <a16:creationId xmlns:a16="http://schemas.microsoft.com/office/drawing/2014/main" id="{3F0B18FD-404C-45E4-872F-2590043BA2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39">
              <a:extLst>
                <a:ext uri="{FF2B5EF4-FFF2-40B4-BE49-F238E27FC236}">
                  <a16:creationId xmlns:a16="http://schemas.microsoft.com/office/drawing/2014/main" id="{2A7620EE-5448-474E-A610-1C77EECF71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D5C258F-23E6-43EA-B872-72E14F34A0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39F5B78-E5F5-43FB-AE12-8BE8C3322D11}"/>
              </a:ext>
            </a:extLst>
          </p:cNvPr>
          <p:cNvSpPr>
            <a:spLocks noGrp="1"/>
          </p:cNvSpPr>
          <p:nvPr>
            <p:ph type="title"/>
          </p:nvPr>
        </p:nvSpPr>
        <p:spPr>
          <a:xfrm>
            <a:off x="7650643" y="2075504"/>
            <a:ext cx="3654569" cy="2042725"/>
          </a:xfrm>
        </p:spPr>
        <p:txBody>
          <a:bodyPr vert="horz" lIns="228600" tIns="228600" rIns="228600" bIns="0" rtlCol="0" anchor="b">
            <a:normAutofit/>
          </a:bodyPr>
          <a:lstStyle/>
          <a:p>
            <a:pPr>
              <a:lnSpc>
                <a:spcPct val="80000"/>
              </a:lnSpc>
            </a:pPr>
            <a:r>
              <a:rPr lang="en-US" sz="2600"/>
              <a:t>Reincarnation:  the belief that when a person dies, his/her soul is reborn into the body of another person or animal.</a:t>
            </a:r>
          </a:p>
        </p:txBody>
      </p:sp>
      <p:sp>
        <p:nvSpPr>
          <p:cNvPr id="6" name="TextBox 5">
            <a:extLst>
              <a:ext uri="{FF2B5EF4-FFF2-40B4-BE49-F238E27FC236}">
                <a16:creationId xmlns:a16="http://schemas.microsoft.com/office/drawing/2014/main" id="{2BB9B61F-43B3-4A90-8272-83748E507F79}"/>
              </a:ext>
            </a:extLst>
          </p:cNvPr>
          <p:cNvSpPr txBox="1"/>
          <p:nvPr/>
        </p:nvSpPr>
        <p:spPr>
          <a:xfrm>
            <a:off x="4125400" y="6657718"/>
            <a:ext cx="26196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Reincarnation">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13598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EFAB2F6-B522-4DF5-83D4-B5093DAA1DD1}"/>
              </a:ext>
            </a:extLst>
          </p:cNvPr>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sz="3100">
                <a:solidFill>
                  <a:schemeClr val="tx2"/>
                </a:solidFill>
              </a:rPr>
              <a:t>Dharma:  he nature of reality regarded as a universal truth taught by the Buddha; the teaching of Buddhism</a:t>
            </a:r>
          </a:p>
        </p:txBody>
      </p:sp>
      <p:sp>
        <p:nvSpPr>
          <p:cNvPr id="60" name="Rectangle 59">
            <a:extLst>
              <a:ext uri="{FF2B5EF4-FFF2-40B4-BE49-F238E27FC236}">
                <a16:creationId xmlns:a16="http://schemas.microsoft.com/office/drawing/2014/main"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DEA44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C7C4C7C-404D-4FC0-BC41-7F1BCB345229}"/>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4854" r="9132" b="-1"/>
          <a:stretch/>
        </p:blipFill>
        <p:spPr>
          <a:xfrm>
            <a:off x="972115" y="960214"/>
            <a:ext cx="5641848" cy="4919472"/>
          </a:xfrm>
          <a:prstGeom prst="rect">
            <a:avLst/>
          </a:prstGeom>
          <a:ln w="12700">
            <a:noFill/>
          </a:ln>
        </p:spPr>
      </p:pic>
      <p:sp>
        <p:nvSpPr>
          <p:cNvPr id="62" name="Isosceles Triangle 39">
            <a:extLst>
              <a:ext uri="{FF2B5EF4-FFF2-40B4-BE49-F238E27FC236}">
                <a16:creationId xmlns:a16="http://schemas.microsoft.com/office/drawing/2014/main"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721BC9E-E67C-42A2-8B69-737480346F6E}"/>
              </a:ext>
            </a:extLst>
          </p:cNvPr>
          <p:cNvSpPr txBox="1"/>
          <p:nvPr/>
        </p:nvSpPr>
        <p:spPr>
          <a:xfrm>
            <a:off x="3994335" y="5679631"/>
            <a:ext cx="26196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de.wikipedia.org/wiki/Edler_Achtfacher_Pfad">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343809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AFA1CCA-7631-45DB-BA32-330228AAB01B}"/>
              </a:ext>
            </a:extLst>
          </p:cNvPr>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a:solidFill>
                  <a:schemeClr val="tx2"/>
                </a:solidFill>
              </a:rPr>
              <a:t>Japan:   is an island country in East Asia</a:t>
            </a:r>
          </a:p>
        </p:txBody>
      </p:sp>
      <p:sp>
        <p:nvSpPr>
          <p:cNvPr id="60" name="Rectangle 59">
            <a:extLst>
              <a:ext uri="{FF2B5EF4-FFF2-40B4-BE49-F238E27FC236}">
                <a16:creationId xmlns:a16="http://schemas.microsoft.com/office/drawing/2014/main"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AB34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6DC0F8F-2C35-451D-A5CD-CBF57A14B641}"/>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r="-2" b="12265"/>
          <a:stretch/>
        </p:blipFill>
        <p:spPr>
          <a:xfrm>
            <a:off x="972115" y="960214"/>
            <a:ext cx="5641848" cy="4919472"/>
          </a:xfrm>
          <a:prstGeom prst="rect">
            <a:avLst/>
          </a:prstGeom>
          <a:ln w="12700">
            <a:noFill/>
          </a:ln>
        </p:spPr>
      </p:pic>
      <p:sp>
        <p:nvSpPr>
          <p:cNvPr id="62" name="Isosceles Triangle 39">
            <a:extLst>
              <a:ext uri="{FF2B5EF4-FFF2-40B4-BE49-F238E27FC236}">
                <a16:creationId xmlns:a16="http://schemas.microsoft.com/office/drawing/2014/main"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51DD8F-3DFA-4A15-BE20-0D58A9902AA3}"/>
              </a:ext>
            </a:extLst>
          </p:cNvPr>
          <p:cNvSpPr txBox="1"/>
          <p:nvPr/>
        </p:nvSpPr>
        <p:spPr>
          <a:xfrm>
            <a:off x="3809990" y="5679631"/>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ouriel.typepad.com/myblog/2008/06/in-korea-and-ja.html">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557166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6"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67" name="Rectangle 36">
            <a:extLst>
              <a:ext uri="{FF2B5EF4-FFF2-40B4-BE49-F238E27FC236}">
                <a16:creationId xmlns:a16="http://schemas.microsoft.com/office/drawing/2014/main"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38">
            <a:extLst>
              <a:ext uri="{FF2B5EF4-FFF2-40B4-BE49-F238E27FC236}">
                <a16:creationId xmlns:a16="http://schemas.microsoft.com/office/drawing/2014/main"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AFCFB98-0491-4653-BE9C-700FBF4518C2}"/>
              </a:ext>
            </a:extLst>
          </p:cNvPr>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sz="2200">
                <a:solidFill>
                  <a:schemeClr val="tx2"/>
                </a:solidFill>
              </a:rPr>
              <a:t>India:  country in South Asia. It is the seventh largest country by area and with more than 1.3 billion people, it is the second most populous country as well as the most populous democracy in the world</a:t>
            </a:r>
          </a:p>
        </p:txBody>
      </p:sp>
      <p:sp>
        <p:nvSpPr>
          <p:cNvPr id="69" name="Rectangle 59">
            <a:extLst>
              <a:ext uri="{FF2B5EF4-FFF2-40B4-BE49-F238E27FC236}">
                <a16:creationId xmlns:a16="http://schemas.microsoft.com/office/drawing/2014/main"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5CFA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4E29636-434C-485A-A79A-CA62186FC266}"/>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8264" r="3" b="5441"/>
          <a:stretch/>
        </p:blipFill>
        <p:spPr>
          <a:xfrm>
            <a:off x="972115" y="960214"/>
            <a:ext cx="5641848" cy="4919472"/>
          </a:xfrm>
          <a:prstGeom prst="rect">
            <a:avLst/>
          </a:prstGeom>
          <a:ln w="12700">
            <a:noFill/>
          </a:ln>
        </p:spPr>
      </p:pic>
      <p:sp>
        <p:nvSpPr>
          <p:cNvPr id="62" name="Isosceles Triangle 39">
            <a:extLst>
              <a:ext uri="{FF2B5EF4-FFF2-40B4-BE49-F238E27FC236}">
                <a16:creationId xmlns:a16="http://schemas.microsoft.com/office/drawing/2014/main"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06BE891-F02E-4018-8921-BB3CF0B7F3D4}"/>
              </a:ext>
            </a:extLst>
          </p:cNvPr>
          <p:cNvSpPr txBox="1"/>
          <p:nvPr/>
        </p:nvSpPr>
        <p:spPr>
          <a:xfrm>
            <a:off x="3994336" y="5679631"/>
            <a:ext cx="26196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mmons.wikimedia.org/wiki/File:Map_of_India.svg">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75508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1ED085E-2581-4A00-A53D-541C9795C3CE}"/>
              </a:ext>
            </a:extLst>
          </p:cNvPr>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a:solidFill>
                  <a:schemeClr val="tx2"/>
                </a:solidFill>
              </a:rPr>
              <a:t>Dukkha:  suffering, pain, unsatisfactoriness</a:t>
            </a:r>
          </a:p>
        </p:txBody>
      </p:sp>
      <p:sp>
        <p:nvSpPr>
          <p:cNvPr id="60" name="Rectangle 59">
            <a:extLst>
              <a:ext uri="{FF2B5EF4-FFF2-40B4-BE49-F238E27FC236}">
                <a16:creationId xmlns:a16="http://schemas.microsoft.com/office/drawing/2014/main"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CF973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31AD3BC-BB8E-41A7-8D22-5F3D5993F7B7}"/>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3650" r="15247" b="2"/>
          <a:stretch/>
        </p:blipFill>
        <p:spPr>
          <a:xfrm>
            <a:off x="972115" y="960214"/>
            <a:ext cx="5641848" cy="4919472"/>
          </a:xfrm>
          <a:prstGeom prst="rect">
            <a:avLst/>
          </a:prstGeom>
          <a:ln w="12700">
            <a:noFill/>
          </a:ln>
        </p:spPr>
      </p:pic>
      <p:sp>
        <p:nvSpPr>
          <p:cNvPr id="62" name="Isosceles Triangle 39">
            <a:extLst>
              <a:ext uri="{FF2B5EF4-FFF2-40B4-BE49-F238E27FC236}">
                <a16:creationId xmlns:a16="http://schemas.microsoft.com/office/drawing/2014/main"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9CADDDB-FAB3-4486-8FAB-CBB56527193B}"/>
              </a:ext>
            </a:extLst>
          </p:cNvPr>
          <p:cNvSpPr txBox="1"/>
          <p:nvPr/>
        </p:nvSpPr>
        <p:spPr>
          <a:xfrm>
            <a:off x="3994336" y="5679631"/>
            <a:ext cx="26196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Four_Noble_Truths">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41916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66E0DBAB-8147-49BA-BDE6-5C042A4BF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C6ED8BC3-B5E7-4BB7-B12F-703EDCA8F5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6F00BFE-1B70-4399-BADA-36713DF12ED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6A17D4F0-176A-409E-9429-7383CB5432E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3F8F340C-53F5-429D-9226-3EDE2BB77E7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610FD2B3-C51F-4BAD-B117-D291A6424D2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25B7BFCB-58AA-4244-8E11-5F49EBB796F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BFA2A6AB-3B29-4C74-B15C-D3CD832CA3A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CA3828C2-4DCB-4BDA-AF52-588522042AE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14D96BCC-8E1D-4E53-BFE9-5D2B3350D1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F0C9A704-8F42-4DA5-AA70-C1B7C76DDA2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B88CB7AC-9A39-4392-94FA-C1FF5055D33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7F85A64C-2EA0-4F32-A00E-E23498597ED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8B971A08-E64E-406A-B90E-4318685CA1C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885AA1AF-AA12-4DC6-A4D6-85769EC8F08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7FE78887-EF82-4A10-8C2A-B6E99F198AA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6830EAA6-A822-4FBC-8416-FB928503C0F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DBB3F671-31AF-4A1A-9E91-D2506DED144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C5CCC2F7-728D-4A2C-95E0-DFD2C348482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B655C48D-4F22-4E83-8C04-8FF8BD305BF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43CD72BF-1BBB-49E0-9804-48763CACCC7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Content Placeholder 4">
            <a:extLst>
              <a:ext uri="{FF2B5EF4-FFF2-40B4-BE49-F238E27FC236}">
                <a16:creationId xmlns:a16="http://schemas.microsoft.com/office/drawing/2014/main" id="{7419DB0D-E93D-465A-80BA-33BC9570F4E5}"/>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644" r="-1" b="-1"/>
          <a:stretch/>
        </p:blipFill>
        <p:spPr>
          <a:xfrm>
            <a:off x="20" y="10"/>
            <a:ext cx="6745008" cy="6857763"/>
          </a:xfrm>
          <a:prstGeom prst="rect">
            <a:avLst/>
          </a:prstGeom>
          <a:ln w="9525">
            <a:noFill/>
          </a:ln>
        </p:spPr>
      </p:pic>
      <p:grpSp>
        <p:nvGrpSpPr>
          <p:cNvPr id="60" name="Group 59">
            <a:extLst>
              <a:ext uri="{FF2B5EF4-FFF2-40B4-BE49-F238E27FC236}">
                <a16:creationId xmlns:a16="http://schemas.microsoft.com/office/drawing/2014/main" id="{341F540E-DBD9-4E2D-9A95-1D614CDA43F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61" name="Rectangle 60">
              <a:extLst>
                <a:ext uri="{FF2B5EF4-FFF2-40B4-BE49-F238E27FC236}">
                  <a16:creationId xmlns:a16="http://schemas.microsoft.com/office/drawing/2014/main" id="{3F0B18FD-404C-45E4-872F-2590043BA2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39">
              <a:extLst>
                <a:ext uri="{FF2B5EF4-FFF2-40B4-BE49-F238E27FC236}">
                  <a16:creationId xmlns:a16="http://schemas.microsoft.com/office/drawing/2014/main" id="{2A7620EE-5448-474E-A610-1C77EECF71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D5C258F-23E6-43EA-B872-72E14F34A0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AE29EA2-0D5B-47D5-97DB-60629F05935D}"/>
              </a:ext>
            </a:extLst>
          </p:cNvPr>
          <p:cNvSpPr>
            <a:spLocks noGrp="1"/>
          </p:cNvSpPr>
          <p:nvPr>
            <p:ph type="title"/>
          </p:nvPr>
        </p:nvSpPr>
        <p:spPr>
          <a:xfrm>
            <a:off x="7650643" y="2075504"/>
            <a:ext cx="3654569" cy="2042725"/>
          </a:xfrm>
        </p:spPr>
        <p:txBody>
          <a:bodyPr vert="horz" lIns="228600" tIns="228600" rIns="228600" bIns="0" rtlCol="0" anchor="b">
            <a:normAutofit/>
          </a:bodyPr>
          <a:lstStyle/>
          <a:p>
            <a:pPr>
              <a:lnSpc>
                <a:spcPct val="80000"/>
              </a:lnSpc>
            </a:pPr>
            <a:r>
              <a:rPr lang="en-US" sz="2600"/>
              <a:t>China:  country in East Asia and the world's most populous country, with a population of around 1.404 billion</a:t>
            </a:r>
          </a:p>
        </p:txBody>
      </p:sp>
      <p:sp>
        <p:nvSpPr>
          <p:cNvPr id="6" name="TextBox 5">
            <a:extLst>
              <a:ext uri="{FF2B5EF4-FFF2-40B4-BE49-F238E27FC236}">
                <a16:creationId xmlns:a16="http://schemas.microsoft.com/office/drawing/2014/main" id="{98D32E7A-5413-418D-9A68-E82949C8A948}"/>
              </a:ext>
            </a:extLst>
          </p:cNvPr>
          <p:cNvSpPr txBox="1"/>
          <p:nvPr/>
        </p:nvSpPr>
        <p:spPr>
          <a:xfrm>
            <a:off x="4125401" y="6657718"/>
            <a:ext cx="26196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unitedoneworld.blogspot.com/2009/10/october-1-peoples-republic-of-china.html">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74287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6"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7"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4"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6" name="Group 65">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67" name="Rectangle 66">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Isosceles Triangle 67">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Rectangle 68">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71" name="Rectangle 70">
            <a:extLst>
              <a:ext uri="{FF2B5EF4-FFF2-40B4-BE49-F238E27FC236}">
                <a16:creationId xmlns:a16="http://schemas.microsoft.com/office/drawing/2014/main" id="{5A17D615-1394-4658-9590-9022F62D68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7E07FB0A-C89F-4BB9-849D-20E98C22EF1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a16="http://schemas.microsoft.com/office/drawing/2014/main" id="{AC964818-8B3D-4D37-A1A9-2543356EF92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6F9D3FEF-024D-4A22-9A50-CE3C657935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88E0512B-187F-4D7C-8071-E0D2290C568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F0AFB43C-A5DA-419B-8152-263CCCDC572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373752EA-8BC2-437C-AF76-73C86464C77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801100C7-EE1E-4A5E-BB5E-92649BB4EA6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FCEDF26C-D7C3-4D65-9947-BDF154BAB13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C35AF583-0EF0-4F98-8538-CE685E0708E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368AFD0D-45AC-4653-BE29-4F1172E10E5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6438CC29-BF55-41CD-AAA8-49D78F3BB29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6A6E0CE8-49F3-4548-8406-3458F2FFB72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E4CFC039-EC6B-46A4-83D7-A911821ECA7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DB630E96-6498-40BC-A4C0-C6BEF956B91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65AE7716-DB70-4BD7-AAC5-0120012FB39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7E5E7089-D280-4F95-9353-2CDA3F6A93D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8B292DAD-B743-4C97-9C23-943618D4C7E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D6461074-285F-4983-9304-74D10A7CF03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F90880AB-2D3F-4E91-8F02-D83C79F023D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592E0C8A-2965-4EA6-A917-3DFC9F666D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E01165B-1CB8-4D09-B74E-9DA1BA98C3A5}"/>
              </a:ext>
            </a:extLst>
          </p:cNvPr>
          <p:cNvSpPr>
            <a:spLocks noGrp="1"/>
          </p:cNvSpPr>
          <p:nvPr>
            <p:ph type="title"/>
          </p:nvPr>
        </p:nvSpPr>
        <p:spPr>
          <a:xfrm>
            <a:off x="2047793" y="4614902"/>
            <a:ext cx="8081960" cy="943954"/>
          </a:xfrm>
        </p:spPr>
        <p:txBody>
          <a:bodyPr vert="horz" lIns="228600" tIns="228600" rIns="228600" bIns="0" rtlCol="0" anchor="b">
            <a:normAutofit/>
          </a:bodyPr>
          <a:lstStyle/>
          <a:p>
            <a:pPr>
              <a:lnSpc>
                <a:spcPct val="80000"/>
              </a:lnSpc>
            </a:pPr>
            <a:r>
              <a:rPr lang="en-US" sz="2800">
                <a:solidFill>
                  <a:schemeClr val="tx2"/>
                </a:solidFill>
              </a:rPr>
              <a:t>Junzi:  Chinese philosophical term often translated as "gentleman" or "superior person"</a:t>
            </a:r>
          </a:p>
        </p:txBody>
      </p:sp>
      <p:sp>
        <p:nvSpPr>
          <p:cNvPr id="94" name="Isosceles Triangle 39">
            <a:extLst>
              <a:ext uri="{FF2B5EF4-FFF2-40B4-BE49-F238E27FC236}">
                <a16:creationId xmlns:a16="http://schemas.microsoft.com/office/drawing/2014/main"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6E168E2-3256-43A5-9298-9E5A6AE8F7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Content Placeholder 4">
            <a:extLst>
              <a:ext uri="{FF2B5EF4-FFF2-40B4-BE49-F238E27FC236}">
                <a16:creationId xmlns:a16="http://schemas.microsoft.com/office/drawing/2014/main" id="{02C40349-1638-4B49-B305-FFEAC7988326}"/>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2212" r="1" b="12213"/>
          <a:stretch/>
        </p:blipFill>
        <p:spPr>
          <a:xfrm>
            <a:off x="3215640" y="1120792"/>
            <a:ext cx="5760720" cy="3099816"/>
          </a:xfrm>
          <a:prstGeom prst="rect">
            <a:avLst/>
          </a:prstGeom>
          <a:ln w="12700">
            <a:noFill/>
          </a:ln>
        </p:spPr>
      </p:pic>
      <p:sp>
        <p:nvSpPr>
          <p:cNvPr id="6" name="TextBox 5">
            <a:extLst>
              <a:ext uri="{FF2B5EF4-FFF2-40B4-BE49-F238E27FC236}">
                <a16:creationId xmlns:a16="http://schemas.microsoft.com/office/drawing/2014/main" id="{AA7954D0-2D66-4669-87BE-9F2E9945DE65}"/>
              </a:ext>
            </a:extLst>
          </p:cNvPr>
          <p:cNvSpPr txBox="1"/>
          <p:nvPr/>
        </p:nvSpPr>
        <p:spPr>
          <a:xfrm>
            <a:off x="6356732" y="4020553"/>
            <a:ext cx="26196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Confucianism">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013617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16D77659-9698-419A-ACF5-1E5AC65361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36707270-7F99-49E7-9A0D-163372443D8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111294BD-48EE-40D8-A6DA-65E59DE386E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AC3864A1-AE73-421C-B2EC-6FFB885AC93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2A35337D-1ABF-4B84-AB16-664EB8EB78B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DC9E3582-4826-4508-AD50-281B98C101B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2B0C3E26-42CD-4DE0-B3C4-94381B4E2DA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7E743A97-B3F8-41E0-A370-7DF59130788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78854814-E8CE-46BC-80C2-29F88EA7312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90704826-A788-44F9-BF1E-3ABA653B1CC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377CD025-F779-43A0-9179-7B96B69DFC8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C854CD22-88F5-4ED4-B0C7-7DB64540150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4ACF8F2A-C88B-46AD-8BF0-A84757304F4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8B569164-6E36-4A4F-93CF-C852B2C211A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B19E609B-527F-4898-AF65-FCC311A8561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B17F6462-AAE0-47DA-944B-A4E420FE76D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402B9DEC-138A-4EEF-825B-72E268844ED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5053ACE3-64C0-45A3-9DA0-9FEDDC92326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06142E98-71A8-4BEE-88D0-73AFFAA152A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642ED77A-A8FF-4709-B703-AE681AD8E7A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D7BE1FEA-7C1E-41F1-A0E3-F316AB6EF12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Content Placeholder 4">
            <a:extLst>
              <a:ext uri="{FF2B5EF4-FFF2-40B4-BE49-F238E27FC236}">
                <a16:creationId xmlns:a16="http://schemas.microsoft.com/office/drawing/2014/main" id="{9E52ACCC-9143-4B26-AA25-20E40EC08004}"/>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24371" r="-1" b="8362"/>
          <a:stretch/>
        </p:blipFill>
        <p:spPr>
          <a:xfrm>
            <a:off x="1" y="10"/>
            <a:ext cx="12191695" cy="4120995"/>
          </a:xfrm>
          <a:prstGeom prst="rect">
            <a:avLst/>
          </a:prstGeom>
          <a:ln w="12700">
            <a:noFill/>
          </a:ln>
        </p:spPr>
      </p:pic>
      <p:grpSp>
        <p:nvGrpSpPr>
          <p:cNvPr id="60" name="Group 59">
            <a:extLst>
              <a:ext uri="{FF2B5EF4-FFF2-40B4-BE49-F238E27FC236}">
                <a16:creationId xmlns:a16="http://schemas.microsoft.com/office/drawing/2014/main" id="{85976A4B-3862-4DD9-BBF1-1F77773F135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1" name="Isosceles Triangle 39">
              <a:extLst>
                <a:ext uri="{FF2B5EF4-FFF2-40B4-BE49-F238E27FC236}">
                  <a16:creationId xmlns:a16="http://schemas.microsoft.com/office/drawing/2014/main" id="{4E26DA03-9EA7-4CA6-BAAA-1D0604CB1A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EE11675-3E2F-4EF8-B41A-0733199FB5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9A48815-6124-4E1D-9710-EC50F1276ABE}"/>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400"/>
              <a:t>Kami:  Spirits Shinto followers believe live in nature.</a:t>
            </a:r>
          </a:p>
        </p:txBody>
      </p:sp>
      <p:sp>
        <p:nvSpPr>
          <p:cNvPr id="6" name="TextBox 5">
            <a:extLst>
              <a:ext uri="{FF2B5EF4-FFF2-40B4-BE49-F238E27FC236}">
                <a16:creationId xmlns:a16="http://schemas.microsoft.com/office/drawing/2014/main" id="{7B50421C-6C44-4A6E-B1BC-ADA05385F465}"/>
              </a:ext>
            </a:extLst>
          </p:cNvPr>
          <p:cNvSpPr txBox="1"/>
          <p:nvPr/>
        </p:nvSpPr>
        <p:spPr>
          <a:xfrm>
            <a:off x="9572068" y="3920950"/>
            <a:ext cx="26196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Y%C5%8Dsh%C5%AB_Chikanobu_Tajima_no_kami_Norimasa.jpg">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856470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9"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0"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1"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9" name="Group 38">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40" name="Rectangle 39">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Isosceles Triangle 40">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44" name="Rectangle 43">
            <a:extLst>
              <a:ext uri="{FF2B5EF4-FFF2-40B4-BE49-F238E27FC236}">
                <a16:creationId xmlns:a16="http://schemas.microsoft.com/office/drawing/2014/main" id="{66E0DBAB-8147-49BA-BDE6-5C042A4BF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C6ED8BC3-B5E7-4BB7-B12F-703EDCA8F5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7" name="Freeform 5">
              <a:extLst>
                <a:ext uri="{FF2B5EF4-FFF2-40B4-BE49-F238E27FC236}">
                  <a16:creationId xmlns:a16="http://schemas.microsoft.com/office/drawing/2014/main" id="{B6F00BFE-1B70-4399-BADA-36713DF12ED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6">
              <a:extLst>
                <a:ext uri="{FF2B5EF4-FFF2-40B4-BE49-F238E27FC236}">
                  <a16:creationId xmlns:a16="http://schemas.microsoft.com/office/drawing/2014/main" id="{6A17D4F0-176A-409E-9429-7383CB5432E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7">
              <a:extLst>
                <a:ext uri="{FF2B5EF4-FFF2-40B4-BE49-F238E27FC236}">
                  <a16:creationId xmlns:a16="http://schemas.microsoft.com/office/drawing/2014/main" id="{3F8F340C-53F5-429D-9226-3EDE2BB77E7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8">
              <a:extLst>
                <a:ext uri="{FF2B5EF4-FFF2-40B4-BE49-F238E27FC236}">
                  <a16:creationId xmlns:a16="http://schemas.microsoft.com/office/drawing/2014/main" id="{610FD2B3-C51F-4BAD-B117-D291A6424D2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9">
              <a:extLst>
                <a:ext uri="{FF2B5EF4-FFF2-40B4-BE49-F238E27FC236}">
                  <a16:creationId xmlns:a16="http://schemas.microsoft.com/office/drawing/2014/main" id="{25B7BFCB-58AA-4244-8E11-5F49EBB796F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0">
              <a:extLst>
                <a:ext uri="{FF2B5EF4-FFF2-40B4-BE49-F238E27FC236}">
                  <a16:creationId xmlns:a16="http://schemas.microsoft.com/office/drawing/2014/main" id="{BFA2A6AB-3B29-4C74-B15C-D3CD832CA3A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1">
              <a:extLst>
                <a:ext uri="{FF2B5EF4-FFF2-40B4-BE49-F238E27FC236}">
                  <a16:creationId xmlns:a16="http://schemas.microsoft.com/office/drawing/2014/main" id="{CA3828C2-4DCB-4BDA-AF52-588522042AE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2">
              <a:extLst>
                <a:ext uri="{FF2B5EF4-FFF2-40B4-BE49-F238E27FC236}">
                  <a16:creationId xmlns:a16="http://schemas.microsoft.com/office/drawing/2014/main" id="{14D96BCC-8E1D-4E53-BFE9-5D2B3350D1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3">
              <a:extLst>
                <a:ext uri="{FF2B5EF4-FFF2-40B4-BE49-F238E27FC236}">
                  <a16:creationId xmlns:a16="http://schemas.microsoft.com/office/drawing/2014/main" id="{F0C9A704-8F42-4DA5-AA70-C1B7C76DDA2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4">
              <a:extLst>
                <a:ext uri="{FF2B5EF4-FFF2-40B4-BE49-F238E27FC236}">
                  <a16:creationId xmlns:a16="http://schemas.microsoft.com/office/drawing/2014/main" id="{B88CB7AC-9A39-4392-94FA-C1FF5055D33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5">
              <a:extLst>
                <a:ext uri="{FF2B5EF4-FFF2-40B4-BE49-F238E27FC236}">
                  <a16:creationId xmlns:a16="http://schemas.microsoft.com/office/drawing/2014/main" id="{7F85A64C-2EA0-4F32-A00E-E23498597ED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6">
              <a:extLst>
                <a:ext uri="{FF2B5EF4-FFF2-40B4-BE49-F238E27FC236}">
                  <a16:creationId xmlns:a16="http://schemas.microsoft.com/office/drawing/2014/main" id="{8B971A08-E64E-406A-B90E-4318685CA1C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7">
              <a:extLst>
                <a:ext uri="{FF2B5EF4-FFF2-40B4-BE49-F238E27FC236}">
                  <a16:creationId xmlns:a16="http://schemas.microsoft.com/office/drawing/2014/main" id="{885AA1AF-AA12-4DC6-A4D6-85769EC8F08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8">
              <a:extLst>
                <a:ext uri="{FF2B5EF4-FFF2-40B4-BE49-F238E27FC236}">
                  <a16:creationId xmlns:a16="http://schemas.microsoft.com/office/drawing/2014/main" id="{7FE78887-EF82-4A10-8C2A-B6E99F198AA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9">
              <a:extLst>
                <a:ext uri="{FF2B5EF4-FFF2-40B4-BE49-F238E27FC236}">
                  <a16:creationId xmlns:a16="http://schemas.microsoft.com/office/drawing/2014/main" id="{6830EAA6-A822-4FBC-8416-FB928503C0F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0">
              <a:extLst>
                <a:ext uri="{FF2B5EF4-FFF2-40B4-BE49-F238E27FC236}">
                  <a16:creationId xmlns:a16="http://schemas.microsoft.com/office/drawing/2014/main" id="{DBB3F671-31AF-4A1A-9E91-D2506DED144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1">
              <a:extLst>
                <a:ext uri="{FF2B5EF4-FFF2-40B4-BE49-F238E27FC236}">
                  <a16:creationId xmlns:a16="http://schemas.microsoft.com/office/drawing/2014/main" id="{C5CCC2F7-728D-4A2C-95E0-DFD2C348482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2">
              <a:extLst>
                <a:ext uri="{FF2B5EF4-FFF2-40B4-BE49-F238E27FC236}">
                  <a16:creationId xmlns:a16="http://schemas.microsoft.com/office/drawing/2014/main" id="{B655C48D-4F22-4E83-8C04-8FF8BD305BF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3">
              <a:extLst>
                <a:ext uri="{FF2B5EF4-FFF2-40B4-BE49-F238E27FC236}">
                  <a16:creationId xmlns:a16="http://schemas.microsoft.com/office/drawing/2014/main" id="{43CD72BF-1BBB-49E0-9804-48763CACCC7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2" name="Content Placeholder 11">
            <a:extLst>
              <a:ext uri="{FF2B5EF4-FFF2-40B4-BE49-F238E27FC236}">
                <a16:creationId xmlns:a16="http://schemas.microsoft.com/office/drawing/2014/main" id="{51B0F2C3-4725-421A-ABE2-2C2E2C550374}"/>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r="-2" b="20975"/>
          <a:stretch/>
        </p:blipFill>
        <p:spPr>
          <a:xfrm>
            <a:off x="20" y="10"/>
            <a:ext cx="6745008" cy="6857763"/>
          </a:xfrm>
          <a:prstGeom prst="rect">
            <a:avLst/>
          </a:prstGeom>
          <a:ln w="9525">
            <a:noFill/>
          </a:ln>
        </p:spPr>
      </p:pic>
      <p:grpSp>
        <p:nvGrpSpPr>
          <p:cNvPr id="67" name="Group 66">
            <a:extLst>
              <a:ext uri="{FF2B5EF4-FFF2-40B4-BE49-F238E27FC236}">
                <a16:creationId xmlns:a16="http://schemas.microsoft.com/office/drawing/2014/main" id="{341F540E-DBD9-4E2D-9A95-1D614CDA43F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68" name="Rectangle 67">
              <a:extLst>
                <a:ext uri="{FF2B5EF4-FFF2-40B4-BE49-F238E27FC236}">
                  <a16:creationId xmlns:a16="http://schemas.microsoft.com/office/drawing/2014/main" id="{3F0B18FD-404C-45E4-872F-2590043BA2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39">
              <a:extLst>
                <a:ext uri="{FF2B5EF4-FFF2-40B4-BE49-F238E27FC236}">
                  <a16:creationId xmlns:a16="http://schemas.microsoft.com/office/drawing/2014/main" id="{2A7620EE-5448-474E-A610-1C77EECF71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D5C258F-23E6-43EA-B872-72E14F34A0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F375EC2-728F-4A8D-A163-547E7A9617CE}"/>
              </a:ext>
            </a:extLst>
          </p:cNvPr>
          <p:cNvSpPr>
            <a:spLocks noGrp="1"/>
          </p:cNvSpPr>
          <p:nvPr>
            <p:ph type="title"/>
          </p:nvPr>
        </p:nvSpPr>
        <p:spPr>
          <a:xfrm>
            <a:off x="7650643" y="2075504"/>
            <a:ext cx="3654569" cy="2042725"/>
          </a:xfrm>
        </p:spPr>
        <p:txBody>
          <a:bodyPr vert="horz" lIns="228600" tIns="228600" rIns="228600" bIns="0" rtlCol="0" anchor="b">
            <a:normAutofit/>
          </a:bodyPr>
          <a:lstStyle/>
          <a:p>
            <a:pPr>
              <a:lnSpc>
                <a:spcPct val="80000"/>
              </a:lnSpc>
            </a:pPr>
            <a:r>
              <a:rPr lang="en-US" sz="4600"/>
              <a:t>Monotheistic:  belief in one god</a:t>
            </a:r>
          </a:p>
        </p:txBody>
      </p:sp>
      <p:sp>
        <p:nvSpPr>
          <p:cNvPr id="13" name="TextBox 12">
            <a:extLst>
              <a:ext uri="{FF2B5EF4-FFF2-40B4-BE49-F238E27FC236}">
                <a16:creationId xmlns:a16="http://schemas.microsoft.com/office/drawing/2014/main" id="{1485484B-A0F6-4C2F-B52A-5F00030772FA}"/>
              </a:ext>
            </a:extLst>
          </p:cNvPr>
          <p:cNvSpPr txBox="1"/>
          <p:nvPr/>
        </p:nvSpPr>
        <p:spPr>
          <a:xfrm>
            <a:off x="4125401" y="6657718"/>
            <a:ext cx="26196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quest4belonging.com/many-ways-we-can-change/">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272799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16D77659-9698-419A-ACF5-1E5AC65361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36707270-7F99-49E7-9A0D-163372443D8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111294BD-48EE-40D8-A6DA-65E59DE386E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AC3864A1-AE73-421C-B2EC-6FFB885AC93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2A35337D-1ABF-4B84-AB16-664EB8EB78B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DC9E3582-4826-4508-AD50-281B98C101B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2B0C3E26-42CD-4DE0-B3C4-94381B4E2DA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7E743A97-B3F8-41E0-A370-7DF59130788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78854814-E8CE-46BC-80C2-29F88EA7312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90704826-A788-44F9-BF1E-3ABA653B1CC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377CD025-F779-43A0-9179-7B96B69DFC8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C854CD22-88F5-4ED4-B0C7-7DB64540150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4ACF8F2A-C88B-46AD-8BF0-A84757304F4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8B569164-6E36-4A4F-93CF-C852B2C211A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B19E609B-527F-4898-AF65-FCC311A8561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B17F6462-AAE0-47DA-944B-A4E420FE76D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402B9DEC-138A-4EEF-825B-72E268844ED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5053ACE3-64C0-45A3-9DA0-9FEDDC92326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06142E98-71A8-4BEE-88D0-73AFFAA152A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642ED77A-A8FF-4709-B703-AE681AD8E7A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D7BE1FEA-7C1E-41F1-A0E3-F316AB6EF12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Content Placeholder 4">
            <a:extLst>
              <a:ext uri="{FF2B5EF4-FFF2-40B4-BE49-F238E27FC236}">
                <a16:creationId xmlns:a16="http://schemas.microsoft.com/office/drawing/2014/main" id="{17016BE9-99BF-4935-8E7B-4CB1DF1C7C9C}"/>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5091" r="-1" b="29905"/>
          <a:stretch/>
        </p:blipFill>
        <p:spPr>
          <a:xfrm>
            <a:off x="1" y="10"/>
            <a:ext cx="12191695" cy="4120995"/>
          </a:xfrm>
          <a:prstGeom prst="rect">
            <a:avLst/>
          </a:prstGeom>
          <a:ln w="12700">
            <a:noFill/>
          </a:ln>
        </p:spPr>
      </p:pic>
      <p:grpSp>
        <p:nvGrpSpPr>
          <p:cNvPr id="60" name="Group 59">
            <a:extLst>
              <a:ext uri="{FF2B5EF4-FFF2-40B4-BE49-F238E27FC236}">
                <a16:creationId xmlns:a16="http://schemas.microsoft.com/office/drawing/2014/main" id="{85976A4B-3862-4DD9-BBF1-1F77773F135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1" name="Isosceles Triangle 39">
              <a:extLst>
                <a:ext uri="{FF2B5EF4-FFF2-40B4-BE49-F238E27FC236}">
                  <a16:creationId xmlns:a16="http://schemas.microsoft.com/office/drawing/2014/main" id="{4E26DA03-9EA7-4CA6-BAAA-1D0604CB1A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EE11675-3E2F-4EF8-B41A-0733199FB5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FBE59F-09E5-4FE6-8491-A87E8429471E}"/>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a:t>Polytheistic:  believing in more than one god.</a:t>
            </a:r>
          </a:p>
        </p:txBody>
      </p:sp>
      <p:sp>
        <p:nvSpPr>
          <p:cNvPr id="6" name="TextBox 5">
            <a:extLst>
              <a:ext uri="{FF2B5EF4-FFF2-40B4-BE49-F238E27FC236}">
                <a16:creationId xmlns:a16="http://schemas.microsoft.com/office/drawing/2014/main" id="{249193C0-9104-482F-A1CB-3F05A5103BF6}"/>
              </a:ext>
            </a:extLst>
          </p:cNvPr>
          <p:cNvSpPr txBox="1"/>
          <p:nvPr/>
        </p:nvSpPr>
        <p:spPr>
          <a:xfrm>
            <a:off x="9387723" y="3920950"/>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hilosophersforchange.org/2015/09/08/god-as-justice-not-dogma/">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87081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B0618BF-0A94-40E2-9102-3253053329D2}"/>
              </a:ext>
            </a:extLst>
          </p:cNvPr>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sz="2800">
                <a:solidFill>
                  <a:schemeClr val="tx2"/>
                </a:solidFill>
              </a:rPr>
              <a:t>Belief System:  a set of principles or tenets which together form the basis of a religion, philosophy, or moral code</a:t>
            </a:r>
          </a:p>
        </p:txBody>
      </p:sp>
      <p:sp>
        <p:nvSpPr>
          <p:cNvPr id="60" name="Rectangle 59">
            <a:extLst>
              <a:ext uri="{FF2B5EF4-FFF2-40B4-BE49-F238E27FC236}">
                <a16:creationId xmlns:a16="http://schemas.microsoft.com/office/drawing/2014/main"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4C89C"/>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854369F-76F0-40ED-82C0-2677A601C2E9}"/>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23297" b="17535"/>
          <a:stretch/>
        </p:blipFill>
        <p:spPr>
          <a:xfrm>
            <a:off x="972115" y="960214"/>
            <a:ext cx="5641848" cy="4919472"/>
          </a:xfrm>
          <a:prstGeom prst="rect">
            <a:avLst/>
          </a:prstGeom>
          <a:ln w="12700">
            <a:noFill/>
          </a:ln>
        </p:spPr>
      </p:pic>
      <p:sp>
        <p:nvSpPr>
          <p:cNvPr id="62" name="Isosceles Triangle 39">
            <a:extLst>
              <a:ext uri="{FF2B5EF4-FFF2-40B4-BE49-F238E27FC236}">
                <a16:creationId xmlns:a16="http://schemas.microsoft.com/office/drawing/2014/main"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24D0B4-D29A-4F49-B9A4-4A29A02953D6}"/>
              </a:ext>
            </a:extLst>
          </p:cNvPr>
          <p:cNvSpPr txBox="1"/>
          <p:nvPr/>
        </p:nvSpPr>
        <p:spPr>
          <a:xfrm>
            <a:off x="3829226" y="5679631"/>
            <a:ext cx="278473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brewminate.com/ancient-japan-an-island-nation/">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550730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66E0DBAB-8147-49BA-BDE6-5C042A4BF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C6ED8BC3-B5E7-4BB7-B12F-703EDCA8F5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6F00BFE-1B70-4399-BADA-36713DF12ED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6A17D4F0-176A-409E-9429-7383CB5432E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3F8F340C-53F5-429D-9226-3EDE2BB77E7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610FD2B3-C51F-4BAD-B117-D291A6424D2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25B7BFCB-58AA-4244-8E11-5F49EBB796F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BFA2A6AB-3B29-4C74-B15C-D3CD832CA3A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CA3828C2-4DCB-4BDA-AF52-588522042AE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14D96BCC-8E1D-4E53-BFE9-5D2B3350D1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F0C9A704-8F42-4DA5-AA70-C1B7C76DDA2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B88CB7AC-9A39-4392-94FA-C1FF5055D33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7F85A64C-2EA0-4F32-A00E-E23498597ED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8B971A08-E64E-406A-B90E-4318685CA1C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885AA1AF-AA12-4DC6-A4D6-85769EC8F08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7FE78887-EF82-4A10-8C2A-B6E99F198AA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6830EAA6-A822-4FBC-8416-FB928503C0F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DBB3F671-31AF-4A1A-9E91-D2506DED144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C5CCC2F7-728D-4A2C-95E0-DFD2C348482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B655C48D-4F22-4E83-8C04-8FF8BD305BF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43CD72BF-1BBB-49E0-9804-48763CACCC7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Content Placeholder 4">
            <a:extLst>
              <a:ext uri="{FF2B5EF4-FFF2-40B4-BE49-F238E27FC236}">
                <a16:creationId xmlns:a16="http://schemas.microsoft.com/office/drawing/2014/main" id="{88D7927D-2A39-4598-9F35-8BE0380ADFFC}"/>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3740" r="27738"/>
          <a:stretch/>
        </p:blipFill>
        <p:spPr>
          <a:xfrm>
            <a:off x="20" y="10"/>
            <a:ext cx="6745008" cy="6857763"/>
          </a:xfrm>
          <a:prstGeom prst="rect">
            <a:avLst/>
          </a:prstGeom>
          <a:ln w="9525">
            <a:noFill/>
          </a:ln>
        </p:spPr>
      </p:pic>
      <p:grpSp>
        <p:nvGrpSpPr>
          <p:cNvPr id="60" name="Group 59">
            <a:extLst>
              <a:ext uri="{FF2B5EF4-FFF2-40B4-BE49-F238E27FC236}">
                <a16:creationId xmlns:a16="http://schemas.microsoft.com/office/drawing/2014/main" id="{341F540E-DBD9-4E2D-9A95-1D614CDA43F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61" name="Rectangle 60">
              <a:extLst>
                <a:ext uri="{FF2B5EF4-FFF2-40B4-BE49-F238E27FC236}">
                  <a16:creationId xmlns:a16="http://schemas.microsoft.com/office/drawing/2014/main" id="{3F0B18FD-404C-45E4-872F-2590043BA2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39">
              <a:extLst>
                <a:ext uri="{FF2B5EF4-FFF2-40B4-BE49-F238E27FC236}">
                  <a16:creationId xmlns:a16="http://schemas.microsoft.com/office/drawing/2014/main" id="{2A7620EE-5448-474E-A610-1C77EECF71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D5C258F-23E6-43EA-B872-72E14F34A0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DEEE43A-1AF6-4576-9A75-7F302C530905}"/>
              </a:ext>
            </a:extLst>
          </p:cNvPr>
          <p:cNvSpPr>
            <a:spLocks noGrp="1"/>
          </p:cNvSpPr>
          <p:nvPr>
            <p:ph type="title"/>
          </p:nvPr>
        </p:nvSpPr>
        <p:spPr>
          <a:xfrm>
            <a:off x="7650643" y="2075504"/>
            <a:ext cx="3654569" cy="2042725"/>
          </a:xfrm>
        </p:spPr>
        <p:txBody>
          <a:bodyPr vert="horz" lIns="228600" tIns="228600" rIns="228600" bIns="0" rtlCol="0" anchor="b">
            <a:normAutofit/>
          </a:bodyPr>
          <a:lstStyle/>
          <a:p>
            <a:pPr>
              <a:lnSpc>
                <a:spcPct val="80000"/>
              </a:lnSpc>
            </a:pPr>
            <a:r>
              <a:rPr lang="en-US" sz="3400"/>
              <a:t>Brahman:  Supreme spirit in Hinduism; a “universal” spirit.</a:t>
            </a:r>
          </a:p>
        </p:txBody>
      </p:sp>
      <p:sp>
        <p:nvSpPr>
          <p:cNvPr id="6" name="TextBox 5">
            <a:extLst>
              <a:ext uri="{FF2B5EF4-FFF2-40B4-BE49-F238E27FC236}">
                <a16:creationId xmlns:a16="http://schemas.microsoft.com/office/drawing/2014/main" id="{A8965692-74D0-4E0F-B6A3-EBD668403DC6}"/>
              </a:ext>
            </a:extLst>
          </p:cNvPr>
          <p:cNvSpPr txBox="1"/>
          <p:nvPr/>
        </p:nvSpPr>
        <p:spPr>
          <a:xfrm>
            <a:off x="4125400" y="6657718"/>
            <a:ext cx="26196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vikasacharya.wordpress.com/2015/02/28/hinduism-worlds-oldest-mystical-religion/">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858378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38">
            <a:extLst>
              <a:ext uri="{FF2B5EF4-FFF2-40B4-BE49-F238E27FC236}">
                <a16:creationId xmlns:a16="http://schemas.microsoft.com/office/drawing/2014/main"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999DEEA-049F-40A3-8FCE-296FA9384CC5}"/>
              </a:ext>
            </a:extLst>
          </p:cNvPr>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sz="2800">
                <a:solidFill>
                  <a:schemeClr val="tx2"/>
                </a:solidFill>
              </a:rPr>
              <a:t>Religious Group:  a group of people who share a belief system in a god/gods, with a specific set of rituals and literature.</a:t>
            </a:r>
          </a:p>
        </p:txBody>
      </p:sp>
      <p:sp>
        <p:nvSpPr>
          <p:cNvPr id="60" name="Rectangle 59">
            <a:extLst>
              <a:ext uri="{FF2B5EF4-FFF2-40B4-BE49-F238E27FC236}">
                <a16:creationId xmlns:a16="http://schemas.microsoft.com/office/drawing/2014/main"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DCD31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DFFFA0B5-ADE0-40C6-8610-3200C4D1E283}"/>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0510" r="8064"/>
          <a:stretch/>
        </p:blipFill>
        <p:spPr>
          <a:xfrm>
            <a:off x="972115" y="960214"/>
            <a:ext cx="5641848" cy="4919472"/>
          </a:xfrm>
          <a:prstGeom prst="rect">
            <a:avLst/>
          </a:prstGeom>
          <a:ln w="12700">
            <a:noFill/>
          </a:ln>
        </p:spPr>
      </p:pic>
      <p:sp>
        <p:nvSpPr>
          <p:cNvPr id="62" name="Isosceles Triangle 39">
            <a:extLst>
              <a:ext uri="{FF2B5EF4-FFF2-40B4-BE49-F238E27FC236}">
                <a16:creationId xmlns:a16="http://schemas.microsoft.com/office/drawing/2014/main"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E4A982A-6092-48D5-A951-E7290BF18887}"/>
              </a:ext>
            </a:extLst>
          </p:cNvPr>
          <p:cNvSpPr txBox="1"/>
          <p:nvPr/>
        </p:nvSpPr>
        <p:spPr>
          <a:xfrm>
            <a:off x="3994335" y="5679631"/>
            <a:ext cx="26196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mmons.wikimedia.org/wiki/File:World-religions.PNG">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42418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66E0DBAB-8147-49BA-BDE6-5C042A4BFF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C6ED8BC3-B5E7-4BB7-B12F-703EDCA8F55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6F00BFE-1B70-4399-BADA-36713DF12ED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6A17D4F0-176A-409E-9429-7383CB5432E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3F8F340C-53F5-429D-9226-3EDE2BB77E7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610FD2B3-C51F-4BAD-B117-D291A6424D2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25B7BFCB-58AA-4244-8E11-5F49EBB796F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BFA2A6AB-3B29-4C74-B15C-D3CD832CA3A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CA3828C2-4DCB-4BDA-AF52-588522042AE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14D96BCC-8E1D-4E53-BFE9-5D2B3350D1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F0C9A704-8F42-4DA5-AA70-C1B7C76DDA2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B88CB7AC-9A39-4392-94FA-C1FF5055D33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7F85A64C-2EA0-4F32-A00E-E23498597ED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8B971A08-E64E-406A-B90E-4318685CA1C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885AA1AF-AA12-4DC6-A4D6-85769EC8F08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7FE78887-EF82-4A10-8C2A-B6E99F198AA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6830EAA6-A822-4FBC-8416-FB928503C0F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DBB3F671-31AF-4A1A-9E91-D2506DED144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C5CCC2F7-728D-4A2C-95E0-DFD2C348482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B655C48D-4F22-4E83-8C04-8FF8BD305BF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43CD72BF-1BBB-49E0-9804-48763CACCC7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Content Placeholder 4">
            <a:extLst>
              <a:ext uri="{FF2B5EF4-FFF2-40B4-BE49-F238E27FC236}">
                <a16:creationId xmlns:a16="http://schemas.microsoft.com/office/drawing/2014/main" id="{6E773E60-E9C3-4D9B-B8DD-084728ADE3B8}"/>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r="1" b="6717"/>
          <a:stretch/>
        </p:blipFill>
        <p:spPr>
          <a:xfrm>
            <a:off x="20" y="10"/>
            <a:ext cx="6745008" cy="6857763"/>
          </a:xfrm>
          <a:prstGeom prst="rect">
            <a:avLst/>
          </a:prstGeom>
          <a:ln w="9525">
            <a:noFill/>
          </a:ln>
        </p:spPr>
      </p:pic>
      <p:grpSp>
        <p:nvGrpSpPr>
          <p:cNvPr id="60" name="Group 59">
            <a:extLst>
              <a:ext uri="{FF2B5EF4-FFF2-40B4-BE49-F238E27FC236}">
                <a16:creationId xmlns:a16="http://schemas.microsoft.com/office/drawing/2014/main" id="{341F540E-DBD9-4E2D-9A95-1D614CDA43F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61" name="Rectangle 60">
              <a:extLst>
                <a:ext uri="{FF2B5EF4-FFF2-40B4-BE49-F238E27FC236}">
                  <a16:creationId xmlns:a16="http://schemas.microsoft.com/office/drawing/2014/main" id="{3F0B18FD-404C-45E4-872F-2590043BA2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39">
              <a:extLst>
                <a:ext uri="{FF2B5EF4-FFF2-40B4-BE49-F238E27FC236}">
                  <a16:creationId xmlns:a16="http://schemas.microsoft.com/office/drawing/2014/main" id="{2A7620EE-5448-474E-A610-1C77EECF71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D5C258F-23E6-43EA-B872-72E14F34A0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8F2A4FC-630C-4824-8D42-8821190F8008}"/>
              </a:ext>
            </a:extLst>
          </p:cNvPr>
          <p:cNvSpPr>
            <a:spLocks noGrp="1"/>
          </p:cNvSpPr>
          <p:nvPr>
            <p:ph type="title"/>
          </p:nvPr>
        </p:nvSpPr>
        <p:spPr>
          <a:xfrm>
            <a:off x="7650643" y="2075504"/>
            <a:ext cx="3654569" cy="2042725"/>
          </a:xfrm>
        </p:spPr>
        <p:txBody>
          <a:bodyPr vert="horz" lIns="228600" tIns="228600" rIns="228600" bIns="0" rtlCol="0" anchor="b">
            <a:normAutofit/>
          </a:bodyPr>
          <a:lstStyle/>
          <a:p>
            <a:pPr>
              <a:lnSpc>
                <a:spcPct val="80000"/>
              </a:lnSpc>
            </a:pPr>
            <a:r>
              <a:rPr lang="en-US" sz="2600"/>
              <a:t>Ethnic Group:  group of people who share cultural ideas and beliefs that have been part of their community for generations.</a:t>
            </a:r>
          </a:p>
        </p:txBody>
      </p:sp>
      <p:sp>
        <p:nvSpPr>
          <p:cNvPr id="6" name="TextBox 5">
            <a:extLst>
              <a:ext uri="{FF2B5EF4-FFF2-40B4-BE49-F238E27FC236}">
                <a16:creationId xmlns:a16="http://schemas.microsoft.com/office/drawing/2014/main" id="{802FC22F-5362-4FA6-8F1C-E708CDE55BCC}"/>
              </a:ext>
            </a:extLst>
          </p:cNvPr>
          <p:cNvSpPr txBox="1"/>
          <p:nvPr/>
        </p:nvSpPr>
        <p:spPr>
          <a:xfrm>
            <a:off x="4125401" y="6657718"/>
            <a:ext cx="26196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Languages_of_India">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07907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DB07893-3BE3-42E0-BC35-1ED54907AA6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017C40D5-034D-4017-BF93-E3AF61334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8927D23A-8D45-4A3B-8292-9802CAFAEC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54AC8502-82EF-488F-A769-2C9758D575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45863BAB-21F5-40D8-8054-4F5A5A71E7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D6CDFFA9-CB9B-4224-8693-FAE0CA75343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B6A01934-284E-4BCA-8E7F-4EA1ADCD060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BD25195C-9A0F-42C0-BCFA-8AE824C6B9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B24C254B-4197-4951-84F7-896F441B104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71F330C8-1F40-4D4E-B39D-0251795038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2715F280-155E-440C-8A04-ADB44B96B0D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581EA02B-84E6-4BDF-802F-5380897207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0A8D6E22-477E-4554-9DD7-4AAF82DC8D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FABD280D-079A-453F-BB67-25DE0CFFA78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A65E1FB9-E675-439E-B4AD-7A83D28374D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73F22E98-36D4-4717-BD18-7D82C5C6C2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8D514B26-F1E3-4FC5-9971-32D9BD659C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625A493F-B70E-453E-879D-AF04AAC5009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F7B5899C-8596-4D71-8853-45318E1116A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3B9C14FC-56CE-46EA-B8CA-5AC43CEEBC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F20A4E56-ACC6-4224-90CA-D55AFD87063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AC651636-2851-41D1-8CA5-308118F36F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59909CA5-DB2C-4B0F-A986-58751C05A5E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C7AC88B-4F8C-418E-9D03-D36DE2792A9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8A1FB2DD-F939-4CBA-ABDB-29E35D8BEA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A2306E72-4678-4841-A0F6-AFEECD9F4BF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8E5FF42C-D098-4EE3-B636-744F9A2705E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D3A105A7-0F44-492C-A33A-D5661AD9753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42B5C533-8981-49E3-A535-D0CADF93119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D39599A7-F061-4457-8C3F-62809355A47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A6B43EB1-CA60-4B9E-8D27-9B0887B8776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08D2414E-0DA7-4C56-95E1-F3926EED88B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19966D48-4ACC-4AC0-9C9D-49F57671CF2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15EC7369-59DF-4C60-B0E3-ECF88497AF6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81EB7200-856D-431E-BB9C-51206BE1D70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8BA702C9-BDE5-4D2B-B486-68C8730EE89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D46F8467-DA99-4476-A5FB-FB938291134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D1D3F243-9E9C-4242-967D-A546E642E19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06917902-FC8A-4D60-8048-3DFBD3E2E85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995A7C48-2EB6-4969-B323-7D607A3E093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71E39251-94EA-466C-8167-2552A4CA1A6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F9AEAFF2-BFAC-48E1-8038-78812402085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F87BFF95-3D1E-45B2-945C-CFAFEC3D642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E79531B4-B233-4802-8EDF-96C75D0421E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01E8A3D8-8FFF-4C3A-BA7F-D11B1C61619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59">
            <a:extLst>
              <a:ext uri="{FF2B5EF4-FFF2-40B4-BE49-F238E27FC236}">
                <a16:creationId xmlns:a16="http://schemas.microsoft.com/office/drawing/2014/main" id="{B4BB06CC-48BD-4621-A671-5502A7BF0BA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1" name="Rectangle 60">
              <a:extLst>
                <a:ext uri="{FF2B5EF4-FFF2-40B4-BE49-F238E27FC236}">
                  <a16:creationId xmlns:a16="http://schemas.microsoft.com/office/drawing/2014/main" id="{A13B6631-6FCE-48BF-B70E-387713DF4C8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39">
              <a:extLst>
                <a:ext uri="{FF2B5EF4-FFF2-40B4-BE49-F238E27FC236}">
                  <a16:creationId xmlns:a16="http://schemas.microsoft.com/office/drawing/2014/main" id="{DDB93067-F481-441A-A376-C0E7513B59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2CBF682-D16A-42C2-8992-90C6D1CF79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CC305AF-2C62-4FEC-A976-2BFDC1F6E2C7}"/>
              </a:ext>
            </a:extLst>
          </p:cNvPr>
          <p:cNvSpPr>
            <a:spLocks noGrp="1"/>
          </p:cNvSpPr>
          <p:nvPr>
            <p:ph type="title"/>
          </p:nvPr>
        </p:nvSpPr>
        <p:spPr>
          <a:xfrm>
            <a:off x="895415" y="2075504"/>
            <a:ext cx="3654569" cy="2042725"/>
          </a:xfrm>
        </p:spPr>
        <p:txBody>
          <a:bodyPr vert="horz" lIns="228600" tIns="228600" rIns="228600" bIns="0" rtlCol="0" anchor="b">
            <a:normAutofit/>
          </a:bodyPr>
          <a:lstStyle/>
          <a:p>
            <a:pPr>
              <a:lnSpc>
                <a:spcPct val="80000"/>
              </a:lnSpc>
            </a:pPr>
            <a:r>
              <a:rPr lang="en-US" sz="2600"/>
              <a:t>Cultural Characteristics:  six elements of culture are beliefs, values, norms, language, roles and social collectives  </a:t>
            </a:r>
          </a:p>
        </p:txBody>
      </p:sp>
      <p:sp>
        <p:nvSpPr>
          <p:cNvPr id="65" name="Rectangle 64">
            <a:extLst>
              <a:ext uri="{FF2B5EF4-FFF2-40B4-BE49-F238E27FC236}">
                <a16:creationId xmlns:a16="http://schemas.microsoft.com/office/drawing/2014/main" id="{A7B753C6-0598-4947-9B65-3AD74C778E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29A54C7-3EBC-4967-A2FD-3E35C19A538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757262" y="1490371"/>
            <a:ext cx="6120318" cy="3886401"/>
          </a:xfrm>
          <a:prstGeom prst="rect">
            <a:avLst/>
          </a:prstGeom>
          <a:ln w="9525">
            <a:noFill/>
          </a:ln>
        </p:spPr>
      </p:pic>
      <p:sp>
        <p:nvSpPr>
          <p:cNvPr id="6" name="TextBox 5">
            <a:extLst>
              <a:ext uri="{FF2B5EF4-FFF2-40B4-BE49-F238E27FC236}">
                <a16:creationId xmlns:a16="http://schemas.microsoft.com/office/drawing/2014/main" id="{F8DD8ECD-EC1A-4417-A382-39D89E65A841}"/>
              </a:ext>
            </a:extLst>
          </p:cNvPr>
          <p:cNvSpPr txBox="1"/>
          <p:nvPr/>
        </p:nvSpPr>
        <p:spPr>
          <a:xfrm>
            <a:off x="9073607" y="5176717"/>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beccerrit.wordpress.com/2014/09/30/acculturation-as-a-respond-to-why-learning-a-second-culture/">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68401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B145F83-B8CF-440A-92D1-67D42B51C111}"/>
              </a:ext>
            </a:extLst>
          </p:cNvPr>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sz="2800">
                <a:solidFill>
                  <a:schemeClr val="tx2"/>
                </a:solidFill>
              </a:rPr>
              <a:t>Hinduism: one of the oldest religions in the world; developed in India as a result of the Aryan invasion around 1500BC</a:t>
            </a:r>
          </a:p>
        </p:txBody>
      </p:sp>
      <p:sp>
        <p:nvSpPr>
          <p:cNvPr id="60" name="Rectangle 59">
            <a:extLst>
              <a:ext uri="{FF2B5EF4-FFF2-40B4-BE49-F238E27FC236}">
                <a16:creationId xmlns:a16="http://schemas.microsoft.com/office/drawing/2014/main"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BCC04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48BE013-EBF3-4E32-91EF-3C606E7C712A}"/>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0890" r="3095" b="-1"/>
          <a:stretch/>
        </p:blipFill>
        <p:spPr>
          <a:xfrm>
            <a:off x="972115" y="960214"/>
            <a:ext cx="5641848" cy="4919472"/>
          </a:xfrm>
          <a:prstGeom prst="rect">
            <a:avLst/>
          </a:prstGeom>
          <a:ln w="12700">
            <a:noFill/>
          </a:ln>
        </p:spPr>
      </p:pic>
      <p:sp>
        <p:nvSpPr>
          <p:cNvPr id="62" name="Isosceles Triangle 39">
            <a:extLst>
              <a:ext uri="{FF2B5EF4-FFF2-40B4-BE49-F238E27FC236}">
                <a16:creationId xmlns:a16="http://schemas.microsoft.com/office/drawing/2014/main"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B57CCC3-8700-4215-8070-E8C9726AE564}"/>
              </a:ext>
            </a:extLst>
          </p:cNvPr>
          <p:cNvSpPr txBox="1"/>
          <p:nvPr/>
        </p:nvSpPr>
        <p:spPr>
          <a:xfrm>
            <a:off x="3809990" y="5679631"/>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veda-upanishad.blogspot.com/2013/05/hindupedia-hindu-encyclopedia-2917.html">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77633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7D55C1B-2E52-43EC-8D4E-E0A8C0316FA4}"/>
              </a:ext>
            </a:extLst>
          </p:cNvPr>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sz="2800">
                <a:solidFill>
                  <a:schemeClr val="tx2"/>
                </a:solidFill>
              </a:rPr>
              <a:t>Buddhism:  religion that was founded in South Asia around 500BC y Prince Siddhartha Guatama, who became known as the Buddha</a:t>
            </a:r>
          </a:p>
        </p:txBody>
      </p:sp>
      <p:sp>
        <p:nvSpPr>
          <p:cNvPr id="60" name="Rectangle 59">
            <a:extLst>
              <a:ext uri="{FF2B5EF4-FFF2-40B4-BE49-F238E27FC236}">
                <a16:creationId xmlns:a16="http://schemas.microsoft.com/office/drawing/2014/main"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BF9B6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F4B5603-E655-48F1-9681-52A10116F68C}"/>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5811" r="2" b="33807"/>
          <a:stretch/>
        </p:blipFill>
        <p:spPr>
          <a:xfrm>
            <a:off x="972115" y="960214"/>
            <a:ext cx="5641848" cy="4919472"/>
          </a:xfrm>
          <a:prstGeom prst="rect">
            <a:avLst/>
          </a:prstGeom>
          <a:ln w="12700">
            <a:noFill/>
          </a:ln>
        </p:spPr>
      </p:pic>
      <p:sp>
        <p:nvSpPr>
          <p:cNvPr id="62" name="Isosceles Triangle 39">
            <a:extLst>
              <a:ext uri="{FF2B5EF4-FFF2-40B4-BE49-F238E27FC236}">
                <a16:creationId xmlns:a16="http://schemas.microsoft.com/office/drawing/2014/main"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7FD4AF-85F9-4DF1-A2B2-078B67BEBEC8}"/>
              </a:ext>
            </a:extLst>
          </p:cNvPr>
          <p:cNvSpPr txBox="1"/>
          <p:nvPr/>
        </p:nvSpPr>
        <p:spPr>
          <a:xfrm>
            <a:off x="3994336" y="5679631"/>
            <a:ext cx="26196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mmons.wikimedia.org/wiki/File:Buddha's_statue_near_Belum_Caves_Andhra_Pradesh_India.jpg">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18326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BA4CB1D-D815-4950-82CC-03D73320E625}"/>
              </a:ext>
            </a:extLst>
          </p:cNvPr>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sz="2800">
                <a:solidFill>
                  <a:schemeClr val="tx2"/>
                </a:solidFill>
              </a:rPr>
              <a:t>Shintoism:  A religion unique to Japan whose name means “the way of the gods”; its main belief is reverence for the Kami.</a:t>
            </a:r>
          </a:p>
        </p:txBody>
      </p:sp>
      <p:sp>
        <p:nvSpPr>
          <p:cNvPr id="60" name="Rectangle 59">
            <a:extLst>
              <a:ext uri="{FF2B5EF4-FFF2-40B4-BE49-F238E27FC236}">
                <a16:creationId xmlns:a16="http://schemas.microsoft.com/office/drawing/2014/main"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2AF4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21993C0-E654-4588-BCF4-248F2012B0EC}"/>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11087" r="12361"/>
          <a:stretch/>
        </p:blipFill>
        <p:spPr>
          <a:xfrm>
            <a:off x="972115" y="960214"/>
            <a:ext cx="5641848" cy="4919472"/>
          </a:xfrm>
          <a:prstGeom prst="rect">
            <a:avLst/>
          </a:prstGeom>
          <a:ln w="12700">
            <a:noFill/>
          </a:ln>
        </p:spPr>
      </p:pic>
      <p:sp>
        <p:nvSpPr>
          <p:cNvPr id="62" name="Isosceles Triangle 39">
            <a:extLst>
              <a:ext uri="{FF2B5EF4-FFF2-40B4-BE49-F238E27FC236}">
                <a16:creationId xmlns:a16="http://schemas.microsoft.com/office/drawing/2014/main"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54E2AA-0787-433E-A007-E242C9C35543}"/>
              </a:ext>
            </a:extLst>
          </p:cNvPr>
          <p:cNvSpPr txBox="1"/>
          <p:nvPr/>
        </p:nvSpPr>
        <p:spPr>
          <a:xfrm>
            <a:off x="3994336" y="5679631"/>
            <a:ext cx="26196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voyage.org/wiki/Japan%27s_Top_3">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56906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FAF5D36-7988-4310-8B2D-E5F09D9BE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F953B1DA-E7D8-48BB-8D67-425C7F7E06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319C148B-5C23-49B7-A373-AC1B7510B3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0B3CBEC-E6ED-4132-A94F-47AB0B93A6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6607A26B-7FD4-4FE9-BCFA-2D1303693CB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C00169AA-D2E0-467C-9CAE-BBF421EA30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24C43ADE-E7DB-48BC-B5F6-0C48D7AE41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F9B6CF03-8C6F-4A69-B803-56DF556167A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0A6864AE-A239-4CD6-9D34-6CF7188F1B2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B71C308D-6936-4397-A8AF-6D19C6EC074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BD50843-2012-4AE6-91C9-537612E7388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A676FD4C-815C-452E-8046-28FEA73824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66D402BD-5FE7-427A-8AE9-02D604B4C28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AA120BAC-3891-4E44-8E77-F37600AC7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CD27D48-C30F-4CF5-8C39-64561E5AC8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BFB24C59-0439-4A08-B2D7-11CBD9E230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5E56104-C1D3-474D-8F49-E664100003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7D49068-5D60-449A-95AE-939E83EB96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4D4CF5CD-E36E-43E6-8712-A4880FFEA1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56A4EB06-C425-440E-BFF0-2D0E82E70DE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a:extLst>
              <a:ext uri="{FF2B5EF4-FFF2-40B4-BE49-F238E27FC236}">
                <a16:creationId xmlns:a16="http://schemas.microsoft.com/office/drawing/2014/main" id="{AF2E2BED-E728-4BDF-A0D9-965E2E6CE3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3" name="Rectangle 32">
              <a:extLst>
                <a:ext uri="{FF2B5EF4-FFF2-40B4-BE49-F238E27FC236}">
                  <a16:creationId xmlns:a16="http://schemas.microsoft.com/office/drawing/2014/main" id="{4D555CD5-B818-433B-91B0-050C20215E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Isosceles Triangle 33">
              <a:extLst>
                <a:ext uri="{FF2B5EF4-FFF2-40B4-BE49-F238E27FC236}">
                  <a16:creationId xmlns:a16="http://schemas.microsoft.com/office/drawing/2014/main" id="{942D9584-E3E3-42F2-A08D-053C795536F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82A66E12-53B9-47C5-AA58-6A50081950D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7" name="Rectangle 36">
            <a:extLst>
              <a:ext uri="{FF2B5EF4-FFF2-40B4-BE49-F238E27FC236}">
                <a16:creationId xmlns:a16="http://schemas.microsoft.com/office/drawing/2014/main" id="{4A0C16FD-ACC1-4C0D-A99B-0BFF2B8A7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50BAD00-D2D4-411A-A419-0EAF4637FE0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0" name="Freeform 5">
              <a:extLst>
                <a:ext uri="{FF2B5EF4-FFF2-40B4-BE49-F238E27FC236}">
                  <a16:creationId xmlns:a16="http://schemas.microsoft.com/office/drawing/2014/main" id="{B9E43D0B-A6D9-492E-AB58-03C9A19449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0E602E8D-6314-4B0B-AE9D-6700A194248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91BB5401-43BD-4EED-8947-208E4CBB113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AA96E5EF-69F8-4FE0-9113-B9DA1CC362D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118318F5-A599-4889-83B0-12E59CE2631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3AF38A19-D60F-45F7-A028-C14E584417B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4CED5421-9365-49A9-B951-511547CAD78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0FB7231D-2BA5-4E5E-A277-52703690628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D4DD7F64-5CB9-4A2D-B65D-A42E4635F63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E2E0B3EB-AE36-484A-8FAA-47C2C64B45C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0BF19A5A-1D83-4146-8F5D-1905DB6458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5606C5F5-11C8-463C-BB52-F130FAD312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9187A038-05A5-4C21-8E6A-DEE69D4951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92A11779-30E8-4A74-A82E-BA7A6439F6A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709202A6-0052-4AB8-9709-9E182A7038C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FFC8D61A-F182-4D8B-8334-99CD969433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4944C15E-A3D3-488F-A114-1F3401E4180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E2FA6256-0995-4A2F-9E27-80D258A1198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8313D784-282A-405A-AD0D-31D323D5A6B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EA85E7B-73A6-4BD8-8965-3221A4C873E9}"/>
              </a:ext>
            </a:extLst>
          </p:cNvPr>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sz="3700">
                <a:solidFill>
                  <a:schemeClr val="tx2"/>
                </a:solidFill>
              </a:rPr>
              <a:t>Confucianism:  a philosophy created by the Chinese scholar Confucius</a:t>
            </a:r>
          </a:p>
        </p:txBody>
      </p:sp>
      <p:sp>
        <p:nvSpPr>
          <p:cNvPr id="60" name="Rectangle 59">
            <a:extLst>
              <a:ext uri="{FF2B5EF4-FFF2-40B4-BE49-F238E27FC236}">
                <a16:creationId xmlns:a16="http://schemas.microsoft.com/office/drawing/2014/main" id="{C8CA0C52-5ACA-4F17-AA4A-312E0E1109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78342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A4AE047A-B985-4A16-99A0-194E091A0CB1}"/>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21762" r="22004" b="1"/>
          <a:stretch/>
        </p:blipFill>
        <p:spPr>
          <a:xfrm>
            <a:off x="972115" y="960214"/>
            <a:ext cx="5641848" cy="4919472"/>
          </a:xfrm>
          <a:prstGeom prst="rect">
            <a:avLst/>
          </a:prstGeom>
          <a:ln w="12700">
            <a:noFill/>
          </a:ln>
        </p:spPr>
      </p:pic>
      <p:sp>
        <p:nvSpPr>
          <p:cNvPr id="62" name="Isosceles Triangle 39">
            <a:extLst>
              <a:ext uri="{FF2B5EF4-FFF2-40B4-BE49-F238E27FC236}">
                <a16:creationId xmlns:a16="http://schemas.microsoft.com/office/drawing/2014/main" id="{4F37E7FB-7372-47E3-914E-7CF7E94B1C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3CDD4D-B8ED-44DB-8D7F-1B4524715EDA}"/>
              </a:ext>
            </a:extLst>
          </p:cNvPr>
          <p:cNvSpPr txBox="1"/>
          <p:nvPr/>
        </p:nvSpPr>
        <p:spPr>
          <a:xfrm>
            <a:off x="3829226" y="5679631"/>
            <a:ext cx="278473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brewminate.com/confucianism-the-way-of-the-gentleman/">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716698959"/>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docProps/app.xml><?xml version="1.0" encoding="utf-8"?>
<Properties xmlns="http://schemas.openxmlformats.org/officeDocument/2006/extended-properties" xmlns:vt="http://schemas.openxmlformats.org/officeDocument/2006/docPropsVTypes">
  <Template>TM16401371[[fn=Atlas]]</Template>
  <TotalTime>131</TotalTime>
  <Words>550</Words>
  <Application>Microsoft Office PowerPoint</Application>
  <PresentationFormat>Widescreen</PresentationFormat>
  <Paragraphs>40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 Light</vt:lpstr>
      <vt:lpstr>Rockwell</vt:lpstr>
      <vt:lpstr>Wingdings</vt:lpstr>
      <vt:lpstr>Atlas</vt:lpstr>
      <vt:lpstr>Religion:  the belief in and worship of a superhuman controlling power, especially a personal God or gods</vt:lpstr>
      <vt:lpstr>Belief System:  a set of principles or tenets which together form the basis of a religion, philosophy, or moral code</vt:lpstr>
      <vt:lpstr>Religious Group:  a group of people who share a belief system in a god/gods, with a specific set of rituals and literature.</vt:lpstr>
      <vt:lpstr>Ethnic Group:  group of people who share cultural ideas and beliefs that have been part of their community for generations.</vt:lpstr>
      <vt:lpstr>Cultural Characteristics:  six elements of culture are beliefs, values, norms, language, roles and social collectives  </vt:lpstr>
      <vt:lpstr>Hinduism: one of the oldest religions in the world; developed in India as a result of the Aryan invasion around 1500BC</vt:lpstr>
      <vt:lpstr>Buddhism:  religion that was founded in South Asia around 500BC y Prince Siddhartha Guatama, who became known as the Buddha</vt:lpstr>
      <vt:lpstr>Shintoism:  A religion unique to Japan whose name means “the way of the gods”; its main belief is reverence for the Kami.</vt:lpstr>
      <vt:lpstr>Confucianism:  a philosophy created by the Chinese scholar Confucius</vt:lpstr>
      <vt:lpstr>Reincarnation:  the belief that when a person dies, his/her soul is reborn into the body of another person or animal.</vt:lpstr>
      <vt:lpstr>Dharma:  he nature of reality regarded as a universal truth taught by the Buddha; the teaching of Buddhism</vt:lpstr>
      <vt:lpstr>Japan:   is an island country in East Asia</vt:lpstr>
      <vt:lpstr>India:  country in South Asia. It is the seventh largest country by area and with more than 1.3 billion people, it is the second most populous country as well as the most populous democracy in the world</vt:lpstr>
      <vt:lpstr>Dukkha:  suffering, pain, unsatisfactoriness</vt:lpstr>
      <vt:lpstr>China:  country in East Asia and the world's most populous country, with a population of around 1.404 billion</vt:lpstr>
      <vt:lpstr>Junzi:  Chinese philosophical term often translated as "gentleman" or "superior person"</vt:lpstr>
      <vt:lpstr>Kami:  Spirits Shinto followers believe live in nature.</vt:lpstr>
      <vt:lpstr>Monotheistic:  belief in one god</vt:lpstr>
      <vt:lpstr>Polytheistic:  believing in more than one god.</vt:lpstr>
      <vt:lpstr>Brahman:  Supreme spirit in Hinduism; a “universal” spirit.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the belief in and worship of a superhuman controlling power, especially a personal God or gods</dc:title>
  <dc:creator>Suggs, Megan</dc:creator>
  <cp:lastModifiedBy>Suggs, Megan</cp:lastModifiedBy>
  <cp:revision>3</cp:revision>
  <dcterms:created xsi:type="dcterms:W3CDTF">2019-04-11T11:42:16Z</dcterms:created>
  <dcterms:modified xsi:type="dcterms:W3CDTF">2019-04-11T13:53:20Z</dcterms:modified>
</cp:coreProperties>
</file>