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673" r:id="rId5"/>
    <p:sldId id="326" r:id="rId6"/>
    <p:sldId id="494" r:id="rId7"/>
    <p:sldId id="666" r:id="rId8"/>
    <p:sldId id="667" r:id="rId9"/>
    <p:sldId id="495" r:id="rId10"/>
    <p:sldId id="668" r:id="rId11"/>
    <p:sldId id="669" r:id="rId12"/>
    <p:sldId id="670" r:id="rId13"/>
    <p:sldId id="403" r:id="rId14"/>
    <p:sldId id="519" r:id="rId15"/>
    <p:sldId id="405" r:id="rId16"/>
    <p:sldId id="619" r:id="rId17"/>
    <p:sldId id="520" r:id="rId18"/>
    <p:sldId id="622" r:id="rId19"/>
    <p:sldId id="623" r:id="rId20"/>
    <p:sldId id="620" r:id="rId21"/>
    <p:sldId id="624" r:id="rId22"/>
    <p:sldId id="625" r:id="rId23"/>
    <p:sldId id="626" r:id="rId24"/>
    <p:sldId id="621" r:id="rId25"/>
    <p:sldId id="627" r:id="rId26"/>
    <p:sldId id="628" r:id="rId27"/>
    <p:sldId id="629" r:id="rId28"/>
    <p:sldId id="631" r:id="rId29"/>
    <p:sldId id="632" r:id="rId30"/>
    <p:sldId id="633" r:id="rId31"/>
    <p:sldId id="630" r:id="rId32"/>
    <p:sldId id="634" r:id="rId33"/>
    <p:sldId id="635" r:id="rId34"/>
    <p:sldId id="636" r:id="rId35"/>
    <p:sldId id="639" r:id="rId36"/>
    <p:sldId id="637" r:id="rId37"/>
    <p:sldId id="638" r:id="rId38"/>
    <p:sldId id="641" r:id="rId39"/>
    <p:sldId id="645" r:id="rId40"/>
    <p:sldId id="640" r:id="rId41"/>
    <p:sldId id="642" r:id="rId42"/>
    <p:sldId id="649" r:id="rId43"/>
    <p:sldId id="650" r:id="rId44"/>
    <p:sldId id="646" r:id="rId45"/>
    <p:sldId id="647" r:id="rId46"/>
    <p:sldId id="651" r:id="rId47"/>
    <p:sldId id="648" r:id="rId48"/>
    <p:sldId id="64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B23"/>
    <a:srgbClr val="A1C8E5"/>
    <a:srgbClr val="9DC4E3"/>
    <a:srgbClr val="E6F7FF"/>
    <a:srgbClr val="FE9797"/>
    <a:srgbClr val="FCABEE"/>
    <a:srgbClr val="008000"/>
    <a:srgbClr val="F7941D"/>
    <a:srgbClr val="0C5EB1"/>
    <a:srgbClr val="873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442447"/>
          </a:xfrm>
          <a:prstGeom prst="rect">
            <a:avLst/>
          </a:prstGeom>
          <a:solidFill>
            <a:srgbClr val="D71B2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6896" y="75789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U.S. PRESENCE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93" y="3269695"/>
            <a:ext cx="880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ayphone" panose="02000000000000000000" pitchFamily="2" charset="0"/>
              </a:rPr>
              <a:t>Presentation, Graphic Organizers, &amp; Activities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255" y="1830381"/>
            <a:ext cx="8782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Eyes Wide Open" panose="02000506000000020004" pitchFamily="2" charset="0"/>
              </a:rPr>
              <a:t>in Southwest Asia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6896" y="77644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U.S. PRESENCE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7" y="3876483"/>
            <a:ext cx="2809637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276" y="5184160"/>
            <a:ext cx="2065583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2" y="5213733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589198" y="4181674"/>
            <a:ext cx="242770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494" y="4892667"/>
            <a:ext cx="122038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5257" y="3876483"/>
            <a:ext cx="2437207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3546" y="4892667"/>
            <a:ext cx="242893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10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817728" y="0"/>
            <a:ext cx="7680960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0608" y="0"/>
            <a:ext cx="7315200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29041" y="663817"/>
            <a:ext cx="725833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Presence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7638" y="1683164"/>
            <a:ext cx="6488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3846" y="5292830"/>
            <a:ext cx="6488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Persian Gulf, Afghanistan, </a:t>
            </a:r>
          </a:p>
          <a:p>
            <a:pPr algn="ctr"/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Iraq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19038" y="2481043"/>
            <a:ext cx="5705921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</a:t>
            </a:r>
          </a:p>
          <a:p>
            <a:pPr algn="ctr"/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313432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62042" y="0"/>
            <a:ext cx="797115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Presence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United States has great interest in maintaining stability in Southwest Asia to safeguard the supply of oil and to combat terrorism.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Beginning in the late 20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century, the US has had a major presence in this area of the world.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9156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9DC4E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04457" y="1608872"/>
            <a:ext cx="7335085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 Gulf</a:t>
            </a:r>
          </a:p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Conflict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195" y="4330419"/>
            <a:ext cx="6488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Operation Desert</a:t>
            </a:r>
          </a:p>
          <a:p>
            <a:pPr algn="ctr"/>
            <a:r>
              <a:rPr lang="en-US" sz="54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Storm</a:t>
            </a:r>
          </a:p>
        </p:txBody>
      </p:sp>
    </p:spTree>
    <p:extLst>
      <p:ext uri="{BB962C8B-B14F-4D97-AF65-F5344CB8AC3E}">
        <p14:creationId xmlns:p14="http://schemas.microsoft.com/office/powerpoint/2010/main" val="271693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537748" y="0"/>
            <a:ext cx="421974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Kuwait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1920, the country of Kuwait was created.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result, Iraq lost its access to the Persian Gulf.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Saddam Hussein, Iraq’s dictator, wanted to get this access back and to acquire access to Kuwait’s many oil fields.</a:t>
            </a:r>
          </a:p>
          <a:p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Iraqi forces invaded Kuwait in August 1990.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2656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/>
          <a:stretch/>
        </p:blipFill>
        <p:spPr>
          <a:xfrm>
            <a:off x="418738" y="334850"/>
            <a:ext cx="8306512" cy="618829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164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7" y="685800"/>
            <a:ext cx="7596554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53251" y="6233676"/>
            <a:ext cx="392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Saddam Hussein</a:t>
            </a:r>
          </a:p>
        </p:txBody>
      </p:sp>
    </p:spTree>
    <p:extLst>
      <p:ext uri="{BB962C8B-B14F-4D97-AF65-F5344CB8AC3E}">
        <p14:creationId xmlns:p14="http://schemas.microsoft.com/office/powerpoint/2010/main" val="458953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95" y="3136723"/>
            <a:ext cx="6665719" cy="3566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6" y="155117"/>
            <a:ext cx="5031225" cy="3383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06553" y="982545"/>
            <a:ext cx="392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August 2</a:t>
            </a:r>
            <a:r>
              <a:rPr lang="en-US" sz="28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nd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1990 – </a:t>
            </a:r>
          </a:p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invades Kuwait</a:t>
            </a:r>
          </a:p>
        </p:txBody>
      </p:sp>
    </p:spTree>
    <p:extLst>
      <p:ext uri="{BB962C8B-B14F-4D97-AF65-F5344CB8AC3E}">
        <p14:creationId xmlns:p14="http://schemas.microsoft.com/office/powerpoint/2010/main" val="2446760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0362" y="0"/>
            <a:ext cx="809452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Desert Storm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order to survive the attack, the small country of Kuwait knew it would need allies.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was concerned about this invasion, as a lot of the country’s oil came from Kuwait &amp; Saudi Arabia.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January 1991, the United States and a group of other countries started “Operation Desert Storm”, a military mission to recapture Kuwait.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00050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7" y="685800"/>
            <a:ext cx="8275113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72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0" y="791329"/>
            <a:ext cx="8740588" cy="51012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07966" y="134055"/>
            <a:ext cx="392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Blue = Coalition Nations</a:t>
            </a:r>
          </a:p>
        </p:txBody>
      </p:sp>
    </p:spTree>
    <p:extLst>
      <p:ext uri="{BB962C8B-B14F-4D97-AF65-F5344CB8AC3E}">
        <p14:creationId xmlns:p14="http://schemas.microsoft.com/office/powerpoint/2010/main" val="422646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3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  <a:endParaRPr lang="en-US" sz="3600" dirty="0"/>
          </a:p>
          <a:p>
            <a:r>
              <a:rPr lang="en-US" sz="4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SS7H2 Analyze continuity and change in Southwest Asia (Middle East). </a:t>
            </a:r>
          </a:p>
          <a:p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d. Explain U.S. presence and interest in Southwest Asia, including the Persian Gulf conflict and invasions of Afghanistan and Iraq.</a:t>
            </a:r>
            <a:endParaRPr lang="en-US" sz="3200" dirty="0">
              <a:latin typeface="KG First Time In Forever" panose="0200050600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4" y="211078"/>
            <a:ext cx="8378560" cy="5212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24483" y="5710386"/>
            <a:ext cx="729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US Nighthawk – one of the key players in Desert Storm.</a:t>
            </a:r>
          </a:p>
        </p:txBody>
      </p:sp>
    </p:spTree>
    <p:extLst>
      <p:ext uri="{BB962C8B-B14F-4D97-AF65-F5344CB8AC3E}">
        <p14:creationId xmlns:p14="http://schemas.microsoft.com/office/powerpoint/2010/main" val="2261093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0362" y="0"/>
            <a:ext cx="809452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Desert Storm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coalition employed missile attacks and used ground forces to quickly drive Iraqi forces out of Kuwait in just six weeks.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February of 1991, the Iraqi government agreed to a truce and withdrew from Kuwait.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left, but not before Saddam Hussein had his soldiers set nearly 1,000 oil fields on fire, causing immense environmental damage.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latin typeface="KG First Time In Forever" panose="02000506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Both Iraq and Kuwait were badly damaged during the war.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6093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69" y="3325923"/>
            <a:ext cx="5057112" cy="3383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7" y="102456"/>
            <a:ext cx="5934968" cy="3931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9068" y="4627756"/>
            <a:ext cx="3785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Oil fires set in Kuwait </a:t>
            </a:r>
          </a:p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Iraqi forces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1132481"/>
            <a:ext cx="8229600" cy="55144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85" y="118666"/>
            <a:ext cx="822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Destroyed military &amp; civilian vehicles along the “Highway of Death”, a six mile stretch of road between Kuwait and Iraq.</a:t>
            </a:r>
          </a:p>
        </p:txBody>
      </p:sp>
    </p:spTree>
    <p:extLst>
      <p:ext uri="{BB962C8B-B14F-4D97-AF65-F5344CB8AC3E}">
        <p14:creationId xmlns:p14="http://schemas.microsoft.com/office/powerpoint/2010/main" val="329941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08273" y="0"/>
            <a:ext cx="767870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 Embargo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711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Iraq invaded Kuwait, the United Nations imposed an embargo that prevented Iraq from exporting oil or importing goods.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 would not lift the embargo until Iraq destroyed its chemical and biological weapons and promised to stop making nuclear weapons.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process began in 1991, and when the UN inspection team left in 1998, there was speculation that only 85% had actually been destroyed.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07949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25" y="365126"/>
            <a:ext cx="6781437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81011" y="5196006"/>
            <a:ext cx="5981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 weapons inspector taking samples at an Iraqi factory in 2002.</a:t>
            </a:r>
          </a:p>
        </p:txBody>
      </p:sp>
    </p:spTree>
    <p:extLst>
      <p:ext uri="{BB962C8B-B14F-4D97-AF65-F5344CB8AC3E}">
        <p14:creationId xmlns:p14="http://schemas.microsoft.com/office/powerpoint/2010/main" val="12413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9DC4E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2265" y="1608872"/>
            <a:ext cx="5099474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</a:p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Invasion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195" y="4330419"/>
            <a:ext cx="648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Operation Iraqi Freedom</a:t>
            </a:r>
          </a:p>
        </p:txBody>
      </p:sp>
    </p:spTree>
    <p:extLst>
      <p:ext uri="{BB962C8B-B14F-4D97-AF65-F5344CB8AC3E}">
        <p14:creationId xmlns:p14="http://schemas.microsoft.com/office/powerpoint/2010/main" val="234361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198987" y="0"/>
            <a:ext cx="2897268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546577"/>
            <a:ext cx="7798777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UN inspection team left, many Americans believed that Hussein was hiding weapons of mass destruction (WMDs) throughout the country, as well as providing aid to members of al-Qaeda.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2003,  the United States, Great Britain, Australia, &amp; other countries launched a military invasion of Iraq called “Operation Iraqi Freedom”.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4636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35" y="2944941"/>
            <a:ext cx="5380708" cy="3840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8" y="72579"/>
            <a:ext cx="5012265" cy="3383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709" y="5172843"/>
            <a:ext cx="3572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U.S. marines fire a M198 Medium Howitzer.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9387" y="365126"/>
            <a:ext cx="3984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U.S. marines enter a palace in Baghdad.</a:t>
            </a:r>
          </a:p>
        </p:txBody>
      </p:sp>
    </p:spTree>
    <p:extLst>
      <p:ext uri="{BB962C8B-B14F-4D97-AF65-F5344CB8AC3E}">
        <p14:creationId xmlns:p14="http://schemas.microsoft.com/office/powerpoint/2010/main" val="3877049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380046" y="0"/>
            <a:ext cx="4535152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Results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Saddam Hussein’s government collapsed quickly, and the military operation was over in less than two months.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 WMDs were ever found.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December 2003, Hussein was captured, tried, and sentenced to death.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executed in December 2006.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59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TEACHER INFO: CLOZE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next pages are handouts for the students to use for note-taking during the presentation. (Print front to back to save paper and ink.)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Check the answers as a class after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13383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2" y="419518"/>
            <a:ext cx="4280598" cy="601896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793551" y="1764847"/>
            <a:ext cx="4350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Saddam Hussein was found hiding in a hole armed with a pistol, an AK-47 assault rifle, and $750,000 cash.</a:t>
            </a:r>
          </a:p>
        </p:txBody>
      </p:sp>
    </p:spTree>
    <p:extLst>
      <p:ext uri="{BB962C8B-B14F-4D97-AF65-F5344CB8AC3E}">
        <p14:creationId xmlns:p14="http://schemas.microsoft.com/office/powerpoint/2010/main" val="7845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03582" y="0"/>
            <a:ext cx="7288085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 Today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65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Rebuilding Iraq after the invasion has been difficult.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2005, Iraqi citizens took part in free elections to establish a new democratic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U.S. forces remained in Iraq until the new Iraqi government was secure and stable.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December 2011, the U.S. forces withdrew.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there is still conflict in Iraq today, as the Shia and Sunni Muslims are fighting one another for power of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79220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6" y="126755"/>
            <a:ext cx="4961966" cy="3291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>
          <a:xfrm>
            <a:off x="4761544" y="1897076"/>
            <a:ext cx="4192911" cy="3108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1" y="3537962"/>
            <a:ext cx="3900329" cy="3108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809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9DC4E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655" y="1608872"/>
            <a:ext cx="7460697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Afghanistan</a:t>
            </a:r>
          </a:p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Invasion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195" y="4330419"/>
            <a:ext cx="6488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Operation Enduring</a:t>
            </a:r>
          </a:p>
          <a:p>
            <a:pPr algn="ctr"/>
            <a:r>
              <a:rPr lang="en-US" sz="54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Freedom</a:t>
            </a:r>
          </a:p>
        </p:txBody>
      </p:sp>
    </p:spTree>
    <p:extLst>
      <p:ext uri="{BB962C8B-B14F-4D97-AF65-F5344CB8AC3E}">
        <p14:creationId xmlns:p14="http://schemas.microsoft.com/office/powerpoint/2010/main" val="718162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499806" y="0"/>
            <a:ext cx="629563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Bin Laden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62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1996, the Taliban (an extremely religious group) established power in Afghanistan.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anti-American Taliban was thought to be harboring Osama bin Laden’s terrorist group al-Qaeda, whose goal was to bring an end to Western influence in the Middle East.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U.S. government identified bin Laden as the most likely suspect responsible for the September 11</a:t>
            </a:r>
            <a:r>
              <a:rPr lang="en-US" sz="28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2001 attacks on the World Trade Center and the Pentagon.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2448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25" y="365126"/>
            <a:ext cx="5022950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322883" y="6114837"/>
            <a:ext cx="4498233" cy="56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Osama bin Laden</a:t>
            </a:r>
            <a:endParaRPr lang="en-US" sz="3200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70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22883" y="6114837"/>
            <a:ext cx="4498233" cy="56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Al-Qaeda</a:t>
            </a:r>
            <a:endParaRPr lang="en-US" sz="3200" dirty="0">
              <a:latin typeface="KG First Time In Forever" panose="0200050600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3" y="365126"/>
            <a:ext cx="7549892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774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602146" y="0"/>
            <a:ext cx="2090957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9/11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342785"/>
            <a:ext cx="7798777" cy="6855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September 11, 2001, al-Qaeda attacked three targets in the United States. 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terrorists hijacked four planes.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Two planes crashed into the World Trade Center in New York City.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airplane crashed into the Pentagon in Virginia, just outside of Washington, DC.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fourth plane was intended to hit the White House, but crashed in rural Pennsylvania.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3,000 people were killed in these attacks.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6671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2" y="211077"/>
            <a:ext cx="4148328" cy="63699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59" y="211078"/>
            <a:ext cx="4518519" cy="3931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78750" y="4334814"/>
            <a:ext cx="4865250" cy="20263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Two days after the September 11 attacks, U.S. President George W. Bush stated: "The most important thing is for us to find Osama bin Laden. It is our number one priority and we will not rest until we find him.”</a:t>
            </a:r>
            <a:endParaRPr lang="en-US" sz="2400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06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73930" y="0"/>
            <a:ext cx="7347396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US Invasion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342785"/>
            <a:ext cx="7798777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Sources in the U.S. government believed that the Taliban was allowing Bin Laden and his followers to hide out in the mountains of Afghanistan.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October 7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2001, U.S. troops entered Afghanistan to disable the Taliban and locate bin Laden.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8479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99152" y="3178932"/>
            <a:ext cx="591020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Presence in SW Asia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546764" y="-318180"/>
            <a:ext cx="6420480" cy="749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U.S. Presence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United States has great interest in maintaining stability in Southwest Asia to safeguard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to combat terrorism.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Beginning in the late 20</a:t>
            </a:r>
            <a:r>
              <a:rPr lang="en-US" sz="13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century, the US has had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this area of the world. 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Kuwait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1920, the country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result, Iraq lost its access to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Iraq’s dictator, wanted to get this access back and to acquire access to Kuwait’s many oil fields.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Iraqi forces invaded Kuwait in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Desert Storm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order to survive the attack, the small country of Kuwait knew it would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was concerned about this invasion, as a lot of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came from Kuwait &amp; Saudi Arabia.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January 1991, the United States and a group of other countries started “Operation Desert Storm”, a military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coalition employed missile attacks and used ground forces to quickly drive Iraqi forces out of Kuwait in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February of 1991, the Iraqi government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withdrew from Kuwait.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left, but not before Saddam Hussein had his soldiers set nearly 1,000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causing immense environmental damage.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Both Iraq and Kuwait were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war.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 Embargo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Iraq invaded Kuwait, the United Nations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prevented Iraq from exporting oil or importing goods.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 would not lift the embargo until Iraq destroyed its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promised to stop making nuclear weapons.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process began in 1991, and when the UN inspection team left in 1998, there was speculation that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had actually been destroyed.</a:t>
            </a:r>
            <a:endParaRPr lang="en-US" sz="13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78371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9248" y="0"/>
            <a:ext cx="8076763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Democracy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342785"/>
            <a:ext cx="7798777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launching a series of attacks, the Taliban was defeated.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U.S. helped form a new democratic government in Afghanistan.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Efforts to locate bin Laden failed, and he went into hiding for the next ten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34124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88" y="3119718"/>
            <a:ext cx="5019471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0" y="147918"/>
            <a:ext cx="5296830" cy="3474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" y="4877676"/>
            <a:ext cx="4025478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U.S. troops in Afghanistan in 2001.</a:t>
            </a:r>
            <a:endParaRPr lang="en-US" sz="3200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41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65126"/>
            <a:ext cx="5120640" cy="5120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1447" y="5479693"/>
            <a:ext cx="8461105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2004 – Hamid Karzai became the first democratically elected president of Afghanistan.</a:t>
            </a:r>
            <a:endParaRPr lang="en-US" sz="3200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34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084109" y="0"/>
            <a:ext cx="5127046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End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342785"/>
            <a:ext cx="7798777" cy="662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May 2, 2011, at 1:00 am, Navy SEALS raided Osama bin Laden’s compound in Pakistan.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Bin Laden was shot and killed in the raid.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His body was taken to Afghanistan for identification, then buried at sea within 24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According to U.S. officials, bin Laden was buried at sea because no country would accept his remains.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14241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47001"/>
            <a:ext cx="8128000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7991" y="167899"/>
            <a:ext cx="8128000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Osama bin Laden’s compound in Pakistan where he was found in 2011.</a:t>
            </a:r>
            <a:endParaRPr lang="en-US" sz="3200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68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2" descr="File:Osama Bin Laden marked deceased on FBI Ten Most Wanted List May 3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633853"/>
            <a:ext cx="8869680" cy="56899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94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37437" y="3178932"/>
            <a:ext cx="603363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Presence in SW Asia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2554732" y="689788"/>
            <a:ext cx="64204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Iraq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UN inspection team left, many Americans believed that Hussein was hiding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(WMDs) throughout the country, as well as providing aid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2003,  the United States, Great Britain, Australia, &amp; other countries launched a military invasion of Iraq called “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”.</a:t>
            </a:r>
          </a:p>
          <a:p>
            <a:pPr marL="0" lvl="1"/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Results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Saddam Hussein’s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the military operation was over in less than two months.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were ever found.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Hussein was captured, tried, and sentenced to death.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December 2006.</a:t>
            </a:r>
          </a:p>
          <a:p>
            <a:pPr marL="0" lvl="1"/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Today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Rebuilding Iraq after the invasion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2005, Iraqi citizens took part in free elections to establish a new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U.S. forces remained in Iraq until the new Iraqi government was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December 2011,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there is still conflict in Iraq today, as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are fighting one another for power of the country.</a:t>
            </a:r>
            <a:endParaRPr lang="en-US" sz="13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1096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37437" y="3178932"/>
            <a:ext cx="603363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Presence in SW Asia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146658" y="-718289"/>
            <a:ext cx="6420480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Bin Laden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1996, the Taliban (an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) established power in Afghanistan.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 thought to be harboring Osama bin Laden’s terrorist group al-Qaeda, whose goal was to bring an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Middle East.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U.S. government identified bin Laden as the most likely suspect responsible for the September 11</a:t>
            </a:r>
            <a:r>
              <a:rPr lang="en-US" sz="13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2001 attacks on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Pentagon.</a:t>
            </a:r>
          </a:p>
          <a:p>
            <a:pPr>
              <a:defRPr/>
            </a:pPr>
            <a:endParaRPr lang="en-US" sz="13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9/11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September 11, 2001, al-Qaeda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United States. 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terrorists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into the World Trade Center in New York City.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airplane crashed into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just outside of Washington, DC.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fourth plane was intended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but crashed in rural Pennsylvania.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these attacks.</a:t>
            </a:r>
          </a:p>
          <a:p>
            <a:pPr marL="0" lvl="1"/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US Invasion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Sources in the U.S. government believed that the Taliban was allowing Bin Laden and his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mountains of Afghanistan.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October 7</a:t>
            </a:r>
            <a:r>
              <a:rPr lang="en-US" sz="13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2001, U.S. troops entered Afghanistan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locate bin Laden.</a:t>
            </a:r>
          </a:p>
          <a:p>
            <a:pPr marL="0" lvl="1"/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Democracy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launching a series of attacks,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U.S. helped form a new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Afghanistan.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Efforts to locate bin Laden failed, and he went into hiding for the next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0" lvl="1"/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at 1:00 am, Navy SEALS raided Osama bin Laden’s compound in Pakistan.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Bin Laden was shot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His body was taken to Afghanistan for identification, then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24 hours.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According to U.S. officials, bin Laden was buried at sea because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would accept his remains.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8709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99152" y="3178932"/>
            <a:ext cx="591020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Presence in SW Asia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369792" y="-495151"/>
            <a:ext cx="64204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U.S. Presence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United States has great interest in maintaining stability in Southwest Asia to safeguard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supply of oil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to combat terrorism.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Beginning in the late 20</a:t>
            </a:r>
            <a:r>
              <a:rPr lang="en-US" sz="14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century, the US has had 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major presence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this area of the world. 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Kuwait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1920, the country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Kuwait was created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a result, Iraq lost its access to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Persian Gulf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Saddam Hussein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Iraq’s dictator, wanted to get this access back and to acquire access to Kuwait’s many oil fields.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Iraqi forces invaded Kuwait in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August 1990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Desert Storm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order to survive the attack, the small country of Kuwait knew it would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need allies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US was concerned about this invasion, as a lot of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country’s oil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came from Kuwait &amp; Saudi Arabia.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January 1991, the United States and a group of other countries started “Operation Desert Storm”, a military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mission to recapture Kuwait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coalition employed missile attacks and used ground forces to quickly drive Iraqi forces out of Kuwait in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just six weeks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February of 1991, the Iraqi government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agreed to a truce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withdrew from Kuwait.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left, but not before Saddam Hussein had his soldiers set nearly 1,000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oil fields on fire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causing immense environmental damage.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Both Iraq and Kuwait were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badly damaged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war.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 Embargo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Iraq invaded Kuwait, the United Nations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imposed an embargo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prevented Iraq from exporting oil or importing goods.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UN would not lift the embargo until Iraq destroyed its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chemical and biological weapons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promised to stop making nuclear weapons.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process began in 1991, and when the UN inspection team left in 1998, there was speculation that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only 85%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had actually been destroyed.</a:t>
            </a:r>
            <a:endParaRPr lang="en-US" sz="14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5897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37437" y="3178932"/>
            <a:ext cx="603363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Presence in SW Asia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2655108" y="905232"/>
            <a:ext cx="64204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Iraq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UN inspection team left, many Americans believed that Hussein was hiding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weapons of mass destruction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(WMDs) throughout the country, as well as providing aid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members of al-Qaeda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2003,  the United States, Great Britain, Australia, &amp; other countries launched a military invasion of Iraq called “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Operation Iraqi Freedom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”.</a:t>
            </a:r>
          </a:p>
          <a:p>
            <a:pPr marL="0" lvl="1"/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Results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Saddam Hussein’s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collapsed quickly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the military operation was over in less than two months.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 WMDs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were ever found.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December 2003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Hussein was captured, tried, and sentenced to death.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executed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December 2006.</a:t>
            </a:r>
          </a:p>
          <a:p>
            <a:pPr marL="0" lvl="1"/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Today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Rebuilding Iraq after the invasion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has been difficult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2005, Iraqi citizens took part in free elections to establish a new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democratic government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U.S. forces remained in Iraq until the new Iraqi government was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secure and stable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December 2011,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U.S. forces withdrew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there is still conflict in Iraq today, as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Shia and Sunni Muslims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are fighting one another for power of the country.</a:t>
            </a:r>
            <a:endParaRPr lang="en-US" sz="14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292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737437" y="3178932"/>
            <a:ext cx="603363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Presence in SW Asia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196671" y="-668276"/>
            <a:ext cx="6420480" cy="819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Bin Laden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1996, the Taliban (an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extremely religious group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) established power in Afghanistan.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anti-American Taliban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was thought to be harboring Osama bin Laden’s terrorist group al-Qaeda, whose goal was to bring an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end to Western influence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Middle East.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U.S. government identified bin Laden as the most likely suspect responsible for the September 11</a:t>
            </a:r>
            <a:r>
              <a:rPr lang="en-US" sz="135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2001 attacks on the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World Trade Center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Pentagon.</a:t>
            </a:r>
          </a:p>
          <a:p>
            <a:pPr>
              <a:defRPr/>
            </a:pPr>
            <a:endParaRPr lang="en-US" sz="135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35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9/11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September 11, 2001, al-Qaeda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attacked three targets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United States. 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terrorists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hijacked four planes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Two planes crashed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into the World Trade Center in New York City.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airplane crashed into the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Pentagon in Virginia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just outside of Washington, DC.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fourth plane was intended to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hit the White House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but crashed in rural Pennsylvania.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3,000 people were killed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these attacks.</a:t>
            </a:r>
          </a:p>
          <a:p>
            <a:pPr marL="0" lvl="1"/>
            <a:endParaRPr lang="en-US" sz="13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US Invasion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Sources in the U.S. government believed that the Taliban was allowing Bin Laden and his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followers to hide out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mountains of Afghanistan.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October 7</a:t>
            </a:r>
            <a:r>
              <a:rPr lang="en-US" sz="135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2001, U.S. troops entered Afghanistan to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disable the Taliban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locate bin Laden.</a:t>
            </a:r>
          </a:p>
          <a:p>
            <a:pPr marL="0" lvl="1"/>
            <a:endParaRPr lang="en-US" sz="13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Democracy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launching a series of attacks, the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Taliban was defeated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U.S. helped form a new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democratic government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Afghanistan.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Efforts to locate bin Laden failed, and he went into hiding for the next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ten years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0" lvl="1"/>
            <a:endParaRPr lang="en-US" sz="13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0" lvl="1"/>
            <a:r>
              <a:rPr lang="en-US" sz="13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May 2, 2011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at 1:00 am, Navy SEALS raided Osama bin Laden’s compound in Pakistan.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Bin Laden was shot and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killed in the raid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His body was taken to Afghanistan for identification, then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buried at sea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24 hours.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According to U.S. officials, bin Laden was buried at sea because </a:t>
            </a:r>
            <a:r>
              <a:rPr lang="en-US" sz="135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 country </a:t>
            </a:r>
            <a:r>
              <a:rPr lang="en-US" sz="13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would accept his remains.</a:t>
            </a:r>
            <a:endParaRPr lang="en-US" sz="135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0832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F460A5CED5B46ADEF621F2C1371B9" ma:contentTypeVersion="0" ma:contentTypeDescription="Create a new document." ma:contentTypeScope="" ma:versionID="c7848cb4aff5597fb14165acac889e8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89D8334-F479-49BC-B483-7242522F3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A7653B9-E512-4175-9EF7-E348AF1AD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6D83D-865B-4780-89D6-2A7BB975EDF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6281</TotalTime>
  <Words>2928</Words>
  <Application>Microsoft Office PowerPoint</Application>
  <PresentationFormat>On-screen Show (4:3)</PresentationFormat>
  <Paragraphs>346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Hayes, Angelique</cp:lastModifiedBy>
  <cp:revision>203</cp:revision>
  <dcterms:created xsi:type="dcterms:W3CDTF">2014-12-29T15:18:45Z</dcterms:created>
  <dcterms:modified xsi:type="dcterms:W3CDTF">2019-02-12T21:10:52Z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0x010100B5DF460A5CED5B46ADEF621F2C1371B9</vt:lpwstr>
  </property>
</Properties>
</file>